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7" r:id="rId4"/>
    <p:sldId id="269" r:id="rId5"/>
    <p:sldId id="270" r:id="rId6"/>
    <p:sldId id="271" r:id="rId7"/>
    <p:sldId id="276" r:id="rId8"/>
    <p:sldId id="278" r:id="rId9"/>
    <p:sldId id="277" r:id="rId10"/>
    <p:sldId id="275" r:id="rId11"/>
    <p:sldId id="284" r:id="rId12"/>
    <p:sldId id="279" r:id="rId13"/>
    <p:sldId id="280" r:id="rId14"/>
    <p:sldId id="281" r:id="rId15"/>
    <p:sldId id="264" r:id="rId16"/>
    <p:sldId id="266" r:id="rId17"/>
    <p:sldId id="282" r:id="rId18"/>
    <p:sldId id="26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94094" autoAdjust="0"/>
  </p:normalViewPr>
  <p:slideViewPr>
    <p:cSldViewPr snapToGrid="0">
      <p:cViewPr varScale="1">
        <p:scale>
          <a:sx n="66" d="100"/>
          <a:sy n="66" d="100"/>
        </p:scale>
        <p:origin x="5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3B129-DC32-BC47-9F34-1C6992446C42}" type="datetimeFigureOut">
              <a:rPr lang="es-ES_tradnl" smtClean="0"/>
              <a:t>13/11/2016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E354-2F73-8D4A-BD76-D7357ECD5DB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04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E354-2F73-8D4A-BD76-D7357ECD5DB4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47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5E354-2F73-8D4A-BD76-D7357ECD5DB4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049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4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5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7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0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1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6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D4C0-00D9-40D2-A22D-363DFA95EC63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FFFB-3AFC-44DD-A939-9790E317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perraut@uma.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omez@uma.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iam.com/print_version.cfm?articleID=00048144-10D2-1C70-84A9809EC588EF21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309" y="3111997"/>
            <a:ext cx="2983259" cy="2486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04" y="6208444"/>
            <a:ext cx="3781090" cy="3613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6066812"/>
            <a:ext cx="2676500" cy="7497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5988269"/>
            <a:ext cx="1995437" cy="888501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33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pPr algn="ctr"/>
            <a:endParaRPr lang="en-GB" sz="4000" b="1" dirty="0" smtClean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translators can improve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multilingual terminology in a link: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case study examples</a:t>
            </a:r>
          </a:p>
          <a:p>
            <a:pPr algn="ctr"/>
            <a:endParaRPr lang="en-GB" sz="40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24384" y="5844700"/>
            <a:ext cx="12192000" cy="2771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47242" y="4011780"/>
            <a:ext cx="8442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76200"/>
            <a:r>
              <a:rPr lang="es-ES_tradnl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Carmen G</a:t>
            </a:r>
            <a:r>
              <a:rPr lang="es-ES" sz="24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ómez</a:t>
            </a:r>
            <a:r>
              <a:rPr lang="es-E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-Camarero y Rocío </a:t>
            </a:r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Palomares-</a:t>
            </a:r>
            <a:r>
              <a:rPr lang="es-ES" sz="24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Perraut</a:t>
            </a:r>
            <a:endParaRPr lang="es-ES" sz="24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0" indent="-76200" algn="ctr"/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gomez@uma.es</a:t>
            </a:r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perraut@uma.es</a:t>
            </a:r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" sz="24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355600" algn="ctr"/>
            <a:r>
              <a:rPr lang="en-GB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University of Malaga (Spain)</a:t>
            </a:r>
            <a:endParaRPr lang="en-GB" sz="24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" y="42166"/>
            <a:ext cx="3621023" cy="17661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3" y="2941156"/>
            <a:ext cx="3729258" cy="12337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1"/>
            <a:ext cx="3675888" cy="179760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Rectángulo 43"/>
          <p:cNvSpPr/>
          <p:nvPr/>
        </p:nvSpPr>
        <p:spPr>
          <a:xfrm>
            <a:off x="8139652" y="2761488"/>
            <a:ext cx="3924331" cy="149852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6711379" y="479914"/>
            <a:ext cx="3035808" cy="707886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Library of Congress Subject Headings </a:t>
            </a:r>
            <a:r>
              <a:rPr lang="en-GB" sz="2000" b="1" dirty="0" smtClean="0">
                <a:solidFill>
                  <a:srgbClr val="FF9300"/>
                </a:solidFill>
              </a:rPr>
              <a:t>(EN)</a:t>
            </a:r>
            <a:endParaRPr lang="en-GB" sz="2000" b="1" dirty="0">
              <a:solidFill>
                <a:srgbClr val="FF930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920323" y="5567004"/>
            <a:ext cx="3035808" cy="707886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National</a:t>
            </a:r>
            <a:r>
              <a:rPr lang="es-ES_tradnl" sz="2000" b="1" dirty="0" smtClean="0">
                <a:solidFill>
                  <a:schemeClr val="tx2"/>
                </a:solidFill>
              </a:rPr>
              <a:t> Library of France</a:t>
            </a:r>
          </a:p>
          <a:p>
            <a:pPr algn="ctr"/>
            <a:r>
              <a:rPr lang="es-ES_tradnl" sz="2000" b="1" dirty="0" smtClean="0">
                <a:solidFill>
                  <a:schemeClr val="tx2"/>
                </a:solidFill>
              </a:rPr>
              <a:t>RAMEAU</a:t>
            </a:r>
            <a:r>
              <a:rPr lang="es-ES_tradnl" sz="2000" b="1" dirty="0" smtClean="0">
                <a:solidFill>
                  <a:srgbClr val="FF9300"/>
                </a:solidFill>
              </a:rPr>
              <a:t>(FR)</a:t>
            </a:r>
            <a:endParaRPr lang="es-ES_tradnl" sz="2000" b="1" dirty="0">
              <a:solidFill>
                <a:srgbClr val="FF9300"/>
              </a:solidFill>
            </a:endParaRPr>
          </a:p>
        </p:txBody>
      </p:sp>
      <p:sp>
        <p:nvSpPr>
          <p:cNvPr id="14" name="Flecha izquierda 13"/>
          <p:cNvSpPr/>
          <p:nvPr/>
        </p:nvSpPr>
        <p:spPr>
          <a:xfrm>
            <a:off x="3675888" y="665921"/>
            <a:ext cx="3035491" cy="438985"/>
          </a:xfrm>
          <a:prstGeom prst="left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67" y="1752709"/>
            <a:ext cx="3931824" cy="276583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683708"/>
            <a:ext cx="4474465" cy="1948375"/>
          </a:xfrm>
          <a:prstGeom prst="rect">
            <a:avLst/>
          </a:prstGeom>
        </p:spPr>
      </p:pic>
      <p:sp>
        <p:nvSpPr>
          <p:cNvPr id="34" name="Flecha arriba 33"/>
          <p:cNvSpPr/>
          <p:nvPr/>
        </p:nvSpPr>
        <p:spPr>
          <a:xfrm>
            <a:off x="8979249" y="4241091"/>
            <a:ext cx="475647" cy="1325913"/>
          </a:xfrm>
          <a:prstGeom prst="up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47"/>
          <p:cNvSpPr/>
          <p:nvPr/>
        </p:nvSpPr>
        <p:spPr>
          <a:xfrm>
            <a:off x="152401" y="4675701"/>
            <a:ext cx="4474464" cy="201656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Flecha abajo 48"/>
          <p:cNvSpPr/>
          <p:nvPr/>
        </p:nvSpPr>
        <p:spPr>
          <a:xfrm>
            <a:off x="1587768" y="3297479"/>
            <a:ext cx="442200" cy="1430914"/>
          </a:xfrm>
          <a:prstGeom prst="down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CuadroTexto 49"/>
          <p:cNvSpPr txBox="1"/>
          <p:nvPr/>
        </p:nvSpPr>
        <p:spPr>
          <a:xfrm>
            <a:off x="285423" y="2215609"/>
            <a:ext cx="3035808" cy="1015663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chemeClr val="tx2"/>
                </a:solidFill>
              </a:rPr>
              <a:t>National</a:t>
            </a:r>
            <a:r>
              <a:rPr lang="es-ES_tradnl" sz="2000" b="1" dirty="0" smtClean="0">
                <a:solidFill>
                  <a:schemeClr val="tx2"/>
                </a:solidFill>
              </a:rPr>
              <a:t> Library of </a:t>
            </a:r>
            <a:r>
              <a:rPr lang="es-ES_tradnl" sz="2000" b="1" dirty="0" err="1" smtClean="0">
                <a:solidFill>
                  <a:schemeClr val="tx2"/>
                </a:solidFill>
              </a:rPr>
              <a:t>Spain</a:t>
            </a:r>
            <a:endParaRPr lang="es-ES_tradnl" sz="2000" b="1" dirty="0" smtClean="0">
              <a:solidFill>
                <a:schemeClr val="tx2"/>
              </a:solidFill>
            </a:endParaRPr>
          </a:p>
          <a:p>
            <a:pPr algn="ctr"/>
            <a:r>
              <a:rPr lang="es-ES_tradnl" sz="2000" b="1" dirty="0" err="1" smtClean="0">
                <a:solidFill>
                  <a:schemeClr val="tx2"/>
                </a:solidFill>
              </a:rPr>
              <a:t>Cat</a:t>
            </a:r>
            <a:r>
              <a:rPr lang="es-ES" sz="2000" b="1" dirty="0" err="1" smtClean="0">
                <a:solidFill>
                  <a:schemeClr val="tx2"/>
                </a:solidFill>
              </a:rPr>
              <a:t>álogo</a:t>
            </a:r>
            <a:r>
              <a:rPr lang="es-ES" sz="2000" b="1" dirty="0" smtClean="0">
                <a:solidFill>
                  <a:schemeClr val="tx2"/>
                </a:solidFill>
              </a:rPr>
              <a:t> de Autoridades</a:t>
            </a:r>
            <a:r>
              <a:rPr lang="es-ES_tradnl" sz="2000" b="1" dirty="0" smtClean="0">
                <a:solidFill>
                  <a:srgbClr val="FF9300"/>
                </a:solidFill>
              </a:rPr>
              <a:t>(ES)</a:t>
            </a:r>
            <a:endParaRPr lang="es-ES_tradnl" sz="2000" b="1" dirty="0">
              <a:solidFill>
                <a:srgbClr val="FF9300"/>
              </a:solidFill>
            </a:endParaRPr>
          </a:p>
        </p:txBody>
      </p:sp>
      <p:sp>
        <p:nvSpPr>
          <p:cNvPr id="51" name="Flecha arriba 50"/>
          <p:cNvSpPr/>
          <p:nvPr/>
        </p:nvSpPr>
        <p:spPr>
          <a:xfrm>
            <a:off x="8979249" y="1187800"/>
            <a:ext cx="475647" cy="1573688"/>
          </a:xfrm>
          <a:prstGeom prst="up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Flecha derecha 51"/>
          <p:cNvSpPr/>
          <p:nvPr/>
        </p:nvSpPr>
        <p:spPr>
          <a:xfrm>
            <a:off x="4626864" y="5628339"/>
            <a:ext cx="3293458" cy="462646"/>
          </a:xfrm>
          <a:prstGeom prst="right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Rectángulo 53"/>
          <p:cNvSpPr/>
          <p:nvPr/>
        </p:nvSpPr>
        <p:spPr>
          <a:xfrm>
            <a:off x="3827295" y="1669815"/>
            <a:ext cx="4200977" cy="2882028"/>
          </a:xfrm>
          <a:prstGeom prst="rect">
            <a:avLst/>
          </a:prstGeom>
          <a:noFill/>
          <a:ln w="1143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CuadroTexto 54"/>
          <p:cNvSpPr txBox="1"/>
          <p:nvPr/>
        </p:nvSpPr>
        <p:spPr>
          <a:xfrm>
            <a:off x="9966960" y="1207008"/>
            <a:ext cx="1901951" cy="13849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</a:rPr>
              <a:t>   </a:t>
            </a:r>
            <a:r>
              <a:rPr lang="en-GB" sz="2800" b="1" dirty="0" smtClean="0">
                <a:solidFill>
                  <a:srgbClr val="C00000"/>
                </a:solidFill>
              </a:rPr>
              <a:t>Linked</a:t>
            </a:r>
          </a:p>
          <a:p>
            <a:r>
              <a:rPr lang="es-ES_tradnl" sz="2800" b="1" dirty="0" smtClean="0">
                <a:solidFill>
                  <a:srgbClr val="C00000"/>
                </a:solidFill>
              </a:rPr>
              <a:t>   Open</a:t>
            </a:r>
            <a:endParaRPr lang="es-ES_tradnl" sz="2800" b="1" dirty="0">
              <a:solidFill>
                <a:srgbClr val="C00000"/>
              </a:solidFill>
            </a:endParaRPr>
          </a:p>
          <a:p>
            <a:r>
              <a:rPr lang="es-ES_tradnl" sz="2800" b="1" dirty="0" smtClean="0">
                <a:solidFill>
                  <a:srgbClr val="C00000"/>
                </a:solidFill>
              </a:rPr>
              <a:t>   Data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 of the teaching method: an example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981754"/>
            <a:ext cx="7086044" cy="57669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03331" y="4000485"/>
            <a:ext cx="4297680" cy="2382191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Subject of the text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Role of coping strategies and attributions of blame on the psychological adjustment of victims of child sexual abuse </a:t>
            </a:r>
            <a:endParaRPr lang="en-GB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09344" y="6126480"/>
            <a:ext cx="3767328" cy="512393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761488" y="926890"/>
            <a:ext cx="9139523" cy="954107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1. Offer a text -500 words-  and select the three main keywords of the text</a:t>
            </a:r>
            <a:endParaRPr lang="en-GB" sz="2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 of the teaching method: an example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84064" y="917041"/>
            <a:ext cx="71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Step one: Search the term “Children”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1855374"/>
            <a:ext cx="5504688" cy="472272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084064" y="1719072"/>
            <a:ext cx="5797296" cy="4997582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/>
          <p:cNvSpPr txBox="1"/>
          <p:nvPr/>
        </p:nvSpPr>
        <p:spPr>
          <a:xfrm>
            <a:off x="464428" y="3945522"/>
            <a:ext cx="390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 the Context of  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4.20 Social Sciences</a:t>
            </a:r>
            <a:endParaRPr lang="en-GB" sz="2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47242" y="3464499"/>
            <a:ext cx="3673830" cy="1790237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5" name="Conector recto 24"/>
          <p:cNvCxnSpPr/>
          <p:nvPr/>
        </p:nvCxnSpPr>
        <p:spPr>
          <a:xfrm flipH="1">
            <a:off x="4357676" y="3321619"/>
            <a:ext cx="14288" cy="2664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371964" y="3321619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4367196" y="3945522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4367196" y="4645594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4367196" y="5986463"/>
            <a:ext cx="571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1098978" y="2840290"/>
            <a:ext cx="23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C00000"/>
                </a:solidFill>
              </a:rPr>
              <a:t>Step</a:t>
            </a:r>
            <a:r>
              <a:rPr lang="es-ES_tradnl" sz="2800" b="1" dirty="0" smtClean="0">
                <a:solidFill>
                  <a:srgbClr val="C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C00000"/>
                </a:solidFill>
              </a:rPr>
              <a:t>two</a:t>
            </a:r>
            <a:r>
              <a:rPr lang="es-ES_tradnl" sz="2800" b="1" dirty="0" smtClean="0">
                <a:solidFill>
                  <a:srgbClr val="C00000"/>
                </a:solidFill>
              </a:rPr>
              <a:t>: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15" y="17507882"/>
            <a:ext cx="10964695" cy="395881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1" name="CuadroTexto 50"/>
          <p:cNvSpPr txBox="1"/>
          <p:nvPr/>
        </p:nvSpPr>
        <p:spPr>
          <a:xfrm>
            <a:off x="2120480" y="20485825"/>
            <a:ext cx="3168351" cy="6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sz="3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397427" y="17477023"/>
            <a:ext cx="1149215" cy="10068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5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0" y="783693"/>
            <a:ext cx="4951424" cy="1867492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347242" y="2152891"/>
            <a:ext cx="1354236" cy="2777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Rectángulo 54"/>
          <p:cNvSpPr/>
          <p:nvPr/>
        </p:nvSpPr>
        <p:spPr>
          <a:xfrm>
            <a:off x="304800" y="2169480"/>
            <a:ext cx="1354236" cy="277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4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 of the teaching method: an example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2400" y="723813"/>
            <a:ext cx="832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Step three: </a:t>
            </a:r>
            <a:r>
              <a:rPr lang="en-GB" sz="2800" b="1" dirty="0" smtClean="0">
                <a:solidFill>
                  <a:srgbClr val="C00000"/>
                </a:solidFill>
              </a:rPr>
              <a:t>Arbitrarily, </a:t>
            </a:r>
            <a:r>
              <a:rPr lang="en-GB" sz="2800" b="1" dirty="0" smtClean="0">
                <a:solidFill>
                  <a:srgbClr val="C00000"/>
                </a:solidFill>
              </a:rPr>
              <a:t>select </a:t>
            </a:r>
            <a:r>
              <a:rPr lang="es-ES_tradnl" sz="2800" b="1" dirty="0" smtClean="0">
                <a:solidFill>
                  <a:srgbClr val="C00000"/>
                </a:solidFill>
              </a:rPr>
              <a:t>“Niño abandonado”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1369348"/>
            <a:ext cx="4964547" cy="5322922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152400" y="1349816"/>
            <a:ext cx="5159389" cy="5342454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CuadroTexto 50"/>
          <p:cNvSpPr txBox="1"/>
          <p:nvPr/>
        </p:nvSpPr>
        <p:spPr>
          <a:xfrm>
            <a:off x="3035015" y="33447265"/>
            <a:ext cx="3837993" cy="6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sz="3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187415" y="33599665"/>
            <a:ext cx="3837993" cy="6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sz="3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598685" y="1183814"/>
            <a:ext cx="540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Step four</a:t>
            </a:r>
            <a:r>
              <a:rPr lang="es-ES_tradnl" sz="2800" b="1" dirty="0" smtClean="0">
                <a:solidFill>
                  <a:srgbClr val="C00000"/>
                </a:solidFill>
              </a:rPr>
              <a:t>: Abuso de menores (TR)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86" y="2042849"/>
            <a:ext cx="5227411" cy="4286250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5641964" y="1754632"/>
            <a:ext cx="5745174" cy="4874772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Rectángulo 56"/>
          <p:cNvSpPr/>
          <p:nvPr/>
        </p:nvSpPr>
        <p:spPr>
          <a:xfrm>
            <a:off x="499642" y="5929313"/>
            <a:ext cx="2029246" cy="3000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CuadroTexto 57"/>
          <p:cNvSpPr txBox="1"/>
          <p:nvPr/>
        </p:nvSpPr>
        <p:spPr>
          <a:xfrm>
            <a:off x="9260346" y="5057164"/>
            <a:ext cx="186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Step five: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Find </a:t>
            </a:r>
            <a:r>
              <a:rPr lang="en-GB" sz="2400" b="1" dirty="0" err="1" smtClean="0">
                <a:solidFill>
                  <a:srgbClr val="C00000"/>
                </a:solidFill>
              </a:rPr>
              <a:t>synonimous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5901185" y="4929188"/>
            <a:ext cx="3099939" cy="13001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1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 animBg="1"/>
      <p:bldP spid="53" grpId="0"/>
      <p:bldP spid="54" grpId="0" animBg="1"/>
      <p:bldP spid="57" grpId="0" animBg="1"/>
      <p:bldP spid="58" grpId="0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 of the teaching method: an example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2400" y="784389"/>
            <a:ext cx="60912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six: </a:t>
            </a:r>
            <a:r>
              <a:rPr lang="en-GB" sz="28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enrich translators’ multilingual terminology of those </a:t>
            </a:r>
            <a:r>
              <a:rPr lang="en-GB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synonyms found</a:t>
            </a:r>
            <a:r>
              <a:rPr lang="en-GB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in a link!</a:t>
            </a:r>
            <a:r>
              <a:rPr lang="es-ES_tradnl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3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035015" y="33447265"/>
            <a:ext cx="3837993" cy="6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sz="3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187415" y="33599665"/>
            <a:ext cx="3837993" cy="6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sz="3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744" y="27506537"/>
            <a:ext cx="6691706" cy="318922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58" y="27434529"/>
            <a:ext cx="8343838" cy="359930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218446" y="27248198"/>
            <a:ext cx="17129168" cy="4523112"/>
          </a:xfrm>
          <a:prstGeom prst="rect">
            <a:avLst/>
          </a:prstGeom>
          <a:noFill/>
          <a:ln w="254000">
            <a:solidFill>
              <a:srgbClr val="FF9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19970267" y="30388373"/>
            <a:ext cx="1149215" cy="10068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15969027" y="30674681"/>
            <a:ext cx="11291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b="1" dirty="0" smtClean="0">
                <a:solidFill>
                  <a:srgbClr val="FF9414"/>
                </a:solidFill>
              </a:rPr>
              <a:t>EN</a:t>
            </a:r>
            <a:endParaRPr lang="es-ES_tradnl" sz="5000" b="1" dirty="0">
              <a:solidFill>
                <a:srgbClr val="FF9414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26133738" y="30602881"/>
            <a:ext cx="84029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5000" b="1" dirty="0" smtClean="0">
                <a:solidFill>
                  <a:srgbClr val="FF9414"/>
                </a:solidFill>
              </a:rPr>
              <a:t>FR</a:t>
            </a:r>
            <a:endParaRPr lang="es-ES_tradnl" sz="5000" b="1" dirty="0">
              <a:solidFill>
                <a:srgbClr val="FF9414"/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144" y="27658937"/>
            <a:ext cx="6691706" cy="318922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058" y="27586929"/>
            <a:ext cx="8343838" cy="3599304"/>
          </a:xfrm>
          <a:prstGeom prst="rect">
            <a:avLst/>
          </a:prstGeom>
        </p:spPr>
      </p:pic>
      <p:sp>
        <p:nvSpPr>
          <p:cNvPr id="58" name="Rectángulo 57"/>
          <p:cNvSpPr/>
          <p:nvPr/>
        </p:nvSpPr>
        <p:spPr>
          <a:xfrm>
            <a:off x="13370846" y="27400598"/>
            <a:ext cx="17129168" cy="4523112"/>
          </a:xfrm>
          <a:prstGeom prst="rect">
            <a:avLst/>
          </a:prstGeom>
          <a:noFill/>
          <a:ln w="254000">
            <a:solidFill>
              <a:srgbClr val="FF9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20122667" y="30540773"/>
            <a:ext cx="1149215" cy="10068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6121427" y="30827081"/>
            <a:ext cx="11291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0" b="1" dirty="0" smtClean="0">
                <a:solidFill>
                  <a:srgbClr val="FF9414"/>
                </a:solidFill>
              </a:rPr>
              <a:t>EN</a:t>
            </a:r>
            <a:endParaRPr lang="es-ES_tradnl" sz="5000" b="1" dirty="0">
              <a:solidFill>
                <a:srgbClr val="FF9414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26286138" y="30755281"/>
            <a:ext cx="84029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5000" b="1" dirty="0" smtClean="0">
                <a:solidFill>
                  <a:srgbClr val="FF9414"/>
                </a:solidFill>
              </a:rPr>
              <a:t>FR</a:t>
            </a:r>
            <a:endParaRPr lang="es-ES_tradnl" sz="5000" b="1" dirty="0">
              <a:solidFill>
                <a:srgbClr val="FF9414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27699"/>
            <a:ext cx="11423650" cy="29972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389120" y="5358384"/>
            <a:ext cx="1298448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1" y="994132"/>
            <a:ext cx="40386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2" y="3882872"/>
            <a:ext cx="3403775" cy="2387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307" y="636819"/>
            <a:ext cx="7510550" cy="419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7" y="967912"/>
            <a:ext cx="3089289" cy="114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034" y="682328"/>
            <a:ext cx="393720" cy="317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14" y="2096988"/>
            <a:ext cx="2696166" cy="172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921" y="2296626"/>
            <a:ext cx="400071" cy="3238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5057" y="1387793"/>
            <a:ext cx="7160217" cy="237829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384" y="4065814"/>
            <a:ext cx="406421" cy="349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0338" y="4605464"/>
            <a:ext cx="419122" cy="393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4713" y="4924235"/>
            <a:ext cx="2032104" cy="1251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1753" y="4960917"/>
            <a:ext cx="5321573" cy="1498677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-38864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 of the teaching method: an example</a:t>
            </a:r>
          </a:p>
        </p:txBody>
      </p:sp>
    </p:spTree>
    <p:extLst>
      <p:ext uri="{BB962C8B-B14F-4D97-AF65-F5344CB8AC3E}">
        <p14:creationId xmlns:p14="http://schemas.microsoft.com/office/powerpoint/2010/main" val="30221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18288" y="884933"/>
            <a:ext cx="1174832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6150" lvl="1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Enriching and improving 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translators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’ and interpreters’ multilingual terminology.</a:t>
            </a:r>
          </a:p>
          <a:p>
            <a:pPr marL="946150" lvl="1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Extracting and identifying the main ideas of the source text by keywords.</a:t>
            </a:r>
          </a:p>
          <a:p>
            <a:pPr marL="946150" lvl="1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Getting to know, understanding and managing controlled vocabularies.</a:t>
            </a:r>
          </a:p>
          <a:p>
            <a:pPr marL="946150" lvl="1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Being flexible, creative and resourceful searchers to find data and information.</a:t>
            </a:r>
          </a:p>
          <a:p>
            <a:pPr marL="946150" lvl="1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Enhancing their critical thinking 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skills 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when searching for information, and….</a:t>
            </a:r>
            <a:endParaRPr lang="en-GB" sz="2600" dirty="0">
              <a:solidFill>
                <a:srgbClr val="132B5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6" y="4579945"/>
            <a:ext cx="3657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GB" sz="4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8289" y="856357"/>
            <a:ext cx="11376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1">
              <a:lnSpc>
                <a:spcPct val="150000"/>
              </a:lnSpc>
            </a:pPr>
            <a:r>
              <a:rPr lang="en-GB" sz="24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Being </a:t>
            </a:r>
            <a:r>
              <a:rPr lang="en-GB" sz="24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capable to combine, reformulate, research, infer and experiment new ways of searching on the Web or any database because, as the saying </a:t>
            </a:r>
            <a:r>
              <a:rPr lang="en-GB" sz="24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goes...</a:t>
            </a:r>
            <a:endParaRPr lang="en-GB" sz="2400" dirty="0">
              <a:solidFill>
                <a:srgbClr val="132B5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8" y="2309343"/>
            <a:ext cx="4492225" cy="31600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20907" y="2226449"/>
            <a:ext cx="4492225" cy="3242942"/>
          </a:xfrm>
          <a:prstGeom prst="rect">
            <a:avLst/>
          </a:prstGeom>
          <a:noFill/>
          <a:ln w="1143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6249924" y="2196596"/>
            <a:ext cx="29226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roads lead </a:t>
            </a:r>
            <a:r>
              <a:rPr lang="en-GB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 Rome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” but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“a straight </a:t>
            </a:r>
            <a:r>
              <a:rPr lang="en-GB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line is the shortest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distance between </a:t>
            </a:r>
            <a:r>
              <a:rPr lang="en-GB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two points”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GB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5" y="3735388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45058" y="3766088"/>
            <a:ext cx="7160217" cy="199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Selective Bibliography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143440" y="32691113"/>
            <a:ext cx="101321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Selective Bibliography</a:t>
            </a: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Atzori et al.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2010. The Internet of Things: A survey,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Computer Networks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4: 2787–2805. DOI: 10.1016/j.comnet.2010.05.010c </a:t>
            </a:r>
            <a:endParaRPr lang="es-ES_tradnl" sz="2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ACRL. 2016.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Information Literacy Competency Standards for Higher Education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Chicago: American Library Association. </a:t>
            </a: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Pastor-Sánchez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Juan-Antonio. 2011.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Tecnologías de la web semántica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Barcelona: UOC.</a:t>
            </a:r>
          </a:p>
          <a:p>
            <a:r>
              <a:rPr lang="es-ES_tradnl" sz="28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800" i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SKOS-Tesauro </a:t>
            </a:r>
            <a:r>
              <a:rPr lang="es-ES_tradnl" sz="2800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 la UNESCO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2016. </a:t>
            </a:r>
            <a:r>
              <a:rPr lang="es-ES_tradnl" sz="2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http://skos.um.es/unescothes/?l=es</a:t>
            </a:r>
            <a:r>
              <a:rPr lang="es-ES_tradnl" sz="28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(September 2016).</a:t>
            </a:r>
          </a:p>
          <a:p>
            <a:endParaRPr lang="es-ES_tradnl" sz="32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280" y="37456318"/>
            <a:ext cx="2075555" cy="20755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9400" y="1066800"/>
            <a:ext cx="1163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Selective Bibliography</a:t>
            </a:r>
          </a:p>
          <a:p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Atzori et al. 2010. The Internet of Things: A survey,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Computer Networks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4: 2787–2805. DOI: 10.1016/j.comnet.2010.05.010c </a:t>
            </a:r>
          </a:p>
          <a:p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ACRL. 2016.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Information Literacy Competency Standards for Higher Education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Chicago: American Library Association. </a:t>
            </a:r>
          </a:p>
          <a:p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Pastor-Sánchez, Juan-Antonio. 2011.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Tecnologías de la web semántica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Barcelona: UOC.</a:t>
            </a:r>
          </a:p>
          <a:p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800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SKOS-Tesauro de la UNESCO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2016. </a:t>
            </a:r>
            <a:r>
              <a:rPr lang="es-ES_tradnl" sz="2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http://skos.um.es/</a:t>
            </a:r>
            <a:r>
              <a:rPr lang="es-ES_tradnl" sz="2800" u="sng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unescothes</a:t>
            </a:r>
            <a:r>
              <a:rPr lang="es-ES_tradnl" sz="2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/?l=es</a:t>
            </a:r>
            <a:r>
              <a:rPr lang="es-ES_tradnl" sz="28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(September 2016).</a:t>
            </a:r>
          </a:p>
          <a:p>
            <a:endParaRPr lang="es-ES_tradnl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45058" y="3766088"/>
            <a:ext cx="7160217" cy="199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QR </a:t>
            </a:r>
            <a:r>
              <a:rPr lang="en-GB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Code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143440" y="32691113"/>
            <a:ext cx="101321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Selective Bibliography</a:t>
            </a: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Atzori et al.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2010. The Internet of Things: A survey,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Computer Networks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4: 2787–2805. DOI: 10.1016/j.comnet.2010.05.010c </a:t>
            </a:r>
            <a:endParaRPr lang="es-ES_tradnl" sz="2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ACRL. 2016.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Information Literacy Competency Standards for Higher Education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Chicago: American Library Association. </a:t>
            </a:r>
          </a:p>
          <a:p>
            <a:r>
              <a:rPr lang="es-ES_tradnl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Pastor-Sánchez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Juan-Antonio. 2011. </a:t>
            </a:r>
            <a:r>
              <a:rPr lang="es-ES_tradnl" sz="2800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Tecnologías de la web semántica</a:t>
            </a:r>
            <a:r>
              <a:rPr lang="es-ES_tradnl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Barcelona: UOC.</a:t>
            </a:r>
          </a:p>
          <a:p>
            <a:r>
              <a:rPr lang="es-ES_tradnl" sz="28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s-ES_tradnl" sz="2800" i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SKOS-Tesauro </a:t>
            </a:r>
            <a:r>
              <a:rPr lang="es-ES_tradnl" sz="2800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 la UNESCO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2016. </a:t>
            </a:r>
            <a:r>
              <a:rPr lang="es-ES_tradnl" sz="2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http://skos.um.es/unescothes/?l=es</a:t>
            </a:r>
            <a:r>
              <a:rPr lang="es-ES_tradnl" sz="28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s-ES_tradnl" sz="28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(September 2016).</a:t>
            </a:r>
          </a:p>
          <a:p>
            <a:endParaRPr lang="es-ES_tradnl" sz="32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280" y="37456318"/>
            <a:ext cx="2075555" cy="20755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079500"/>
            <a:ext cx="4699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03" y="6406652"/>
            <a:ext cx="2790228" cy="26666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1034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pPr algn="ctr"/>
            <a:endParaRPr lang="en-GB" sz="4000" b="1" dirty="0" smtClean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 a translator control the ambiguity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words when searching for information? 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008" y="2518623"/>
            <a:ext cx="3214528" cy="31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14252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Search for information is becoming easier!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GB" sz="4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reasons</a:t>
            </a:r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2" y="4384041"/>
            <a:ext cx="3461762" cy="2308968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274319" y="1751869"/>
            <a:ext cx="1051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Altruism when sharing information (Web 2.0 movement)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274319" y="2555100"/>
            <a:ext cx="95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Strong development of Social Networks on the Web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10894" y="4060968"/>
            <a:ext cx="7315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Evolution of web technologies: AJAX, XML, CSS, </a:t>
            </a:r>
            <a:r>
              <a:rPr lang="en-GB" sz="28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Microformats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….and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0754" y="5285078"/>
            <a:ext cx="72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Semantic web or Web 3.0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47242" y="3287175"/>
            <a:ext cx="1031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Open Access movement closed to scientific research outputs</a:t>
            </a:r>
          </a:p>
        </p:txBody>
      </p:sp>
    </p:spTree>
    <p:extLst>
      <p:ext uri="{BB962C8B-B14F-4D97-AF65-F5344CB8AC3E}">
        <p14:creationId xmlns:p14="http://schemas.microsoft.com/office/powerpoint/2010/main" val="1363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7481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pPr algn="ctr"/>
            <a:r>
              <a:rPr lang="is-IS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Semantic Web</a:t>
            </a:r>
            <a:r>
              <a:rPr lang="es-ES_tradnl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2997"/>
            <a:ext cx="6096000" cy="44720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706" y="1420215"/>
            <a:ext cx="861364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"The Semantic Web is not a separate Web but an extension of the current one, in which information is 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given well-defined meaning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better enabling computers and people to work in cooperation."</a:t>
            </a:r>
            <a:endParaRPr lang="en-GB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" y="4050627"/>
            <a:ext cx="6900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charset="0"/>
                <a:ea typeface="Arial" charset="0"/>
                <a:cs typeface="Arial" charset="0"/>
              </a:rPr>
              <a:t>Tim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Berners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-Lee, James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Hendler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 and Ora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Lassila</a:t>
            </a:r>
            <a:r>
              <a:rPr lang="es-ES_tradnl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s-ES_tradnl" dirty="0">
                <a:latin typeface="Arial" charset="0"/>
                <a:ea typeface="Arial" charset="0"/>
                <a:cs typeface="Arial" charset="0"/>
                <a:hlinkClick r:id="rId6"/>
              </a:rPr>
              <a:t>Scientific American, May 2001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52400" y="5211698"/>
            <a:ext cx="8406384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6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Internet of Things</a:t>
            </a:r>
            <a:r>
              <a:rPr lang="en-GB" sz="2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(Atzori </a:t>
            </a:r>
            <a:r>
              <a:rPr lang="es-ES_tradnl" sz="2600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et a</a:t>
            </a:r>
            <a:r>
              <a:rPr lang="es-ES_tradnl" sz="2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l., 2010)</a:t>
            </a:r>
            <a:endParaRPr lang="es-ES_tradnl" sz="26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16368" y="5998444"/>
            <a:ext cx="40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“the Semantic Web Layer Cake"</a:t>
            </a:r>
            <a:endParaRPr lang="en-GB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7481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pPr algn="ctr"/>
            <a:r>
              <a:rPr lang="is-IS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Semantic Web and controlled vocabularies</a:t>
            </a:r>
            <a:r>
              <a:rPr lang="es-ES_tradnl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596" y="1049762"/>
            <a:ext cx="5322391" cy="226887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54344" y="975391"/>
            <a:ext cx="4683416" cy="289310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Thesauri</a:t>
            </a:r>
          </a:p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Classification schemes</a:t>
            </a:r>
          </a:p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Subject Headings Systems</a:t>
            </a:r>
          </a:p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Taxonomies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4344" y="4992624"/>
            <a:ext cx="4683416" cy="954107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Storing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retrieving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information</a:t>
            </a:r>
            <a:endParaRPr lang="en-GB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2157984" y="3868491"/>
            <a:ext cx="676656" cy="1157921"/>
          </a:xfrm>
          <a:prstGeom prst="down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Llamada de nube 44"/>
          <p:cNvSpPr/>
          <p:nvPr/>
        </p:nvSpPr>
        <p:spPr>
          <a:xfrm>
            <a:off x="5285232" y="3555431"/>
            <a:ext cx="6519292" cy="3046537"/>
          </a:xfrm>
          <a:prstGeom prst="cloudCallout">
            <a:avLst>
              <a:gd name="adj1" fmla="val -18308"/>
              <a:gd name="adj2" fmla="val 5529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2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Why not for 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enriching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improving the translators’ multilingual terminology?</a:t>
            </a:r>
            <a:r>
              <a:rPr lang="en-GB" sz="2800" b="1" dirty="0" smtClean="0"/>
              <a:t>? </a:t>
            </a:r>
          </a:p>
          <a:p>
            <a:pPr algn="ctr"/>
            <a:endParaRPr lang="en-GB" sz="28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5749596" y="975391"/>
            <a:ext cx="5322392" cy="2343241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endParaRPr lang="es-ES_tradnl" sz="2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endParaRPr lang="es-ES_tradnl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30000"/>
              </a:lnSpc>
              <a:buFont typeface="Arial" charset="0"/>
              <a:buChar char="•"/>
            </a:pPr>
            <a:endParaRPr lang="es-ES_tradnl" sz="2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30000"/>
              </a:lnSpc>
            </a:pPr>
            <a:endParaRPr lang="es-ES_tradnl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7481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aims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400" y="882663"/>
            <a:ext cx="11771376" cy="2923877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1. To </a:t>
            </a:r>
            <a:r>
              <a:rPr lang="en-GB" sz="2600" b="1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enrich</a:t>
            </a:r>
            <a:r>
              <a:rPr lang="en-GB" sz="26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GB" sz="2600" b="1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improve</a:t>
            </a:r>
            <a:r>
              <a:rPr lang="en-GB" sz="26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 translators’ and interpreters’ </a:t>
            </a:r>
            <a:r>
              <a:rPr lang="en-GB" sz="2600" b="1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multilingual </a:t>
            </a:r>
            <a:r>
              <a:rPr lang="en-GB" sz="2600" b="1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terminology</a:t>
            </a:r>
          </a:p>
          <a:p>
            <a:endParaRPr lang="en-GB" sz="2600" dirty="0" smtClean="0">
              <a:solidFill>
                <a:srgbClr val="132B5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2. To </a:t>
            </a:r>
            <a:r>
              <a:rPr lang="en-GB" sz="26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train the students’ skills in using </a:t>
            </a:r>
            <a:r>
              <a:rPr lang="en-GB" sz="2600" b="1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controlled vocabularies 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that apply </a:t>
            </a:r>
            <a:r>
              <a:rPr lang="en-GB" sz="2600" b="1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Semantic </a:t>
            </a:r>
            <a:r>
              <a:rPr lang="en-GB" sz="2600" b="1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Web</a:t>
            </a:r>
            <a:r>
              <a:rPr lang="en-GB" sz="2600" b="1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 technologies </a:t>
            </a:r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(LOD, SKOS, URIs</a:t>
            </a:r>
            <a:r>
              <a:rPr lang="is-IS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…)</a:t>
            </a:r>
            <a:endParaRPr lang="en-GB" sz="2600" dirty="0" smtClean="0">
              <a:solidFill>
                <a:srgbClr val="132B5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600" dirty="0" smtClean="0">
              <a:solidFill>
                <a:srgbClr val="132B5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600" dirty="0" smtClean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3. Enhance </a:t>
            </a:r>
            <a:r>
              <a:rPr lang="en-GB" sz="26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their </a:t>
            </a:r>
            <a:r>
              <a:rPr lang="en-GB" sz="2600" b="1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critical thinking skill </a:t>
            </a:r>
            <a:r>
              <a:rPr lang="en-GB" sz="26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when searching for information</a:t>
            </a:r>
            <a:r>
              <a:rPr lang="en-GB" sz="2800" dirty="0">
                <a:solidFill>
                  <a:srgbClr val="132B5E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902224"/>
            <a:ext cx="4823554" cy="2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example</a:t>
            </a:r>
            <a:endParaRPr lang="es-ES_tradnl" sz="4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2980944" y="2322576"/>
            <a:ext cx="9022080" cy="1298448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CuadroTexto 43"/>
          <p:cNvSpPr txBox="1"/>
          <p:nvPr/>
        </p:nvSpPr>
        <p:spPr>
          <a:xfrm>
            <a:off x="1883664" y="164592"/>
            <a:ext cx="5248656" cy="400110"/>
          </a:xfrm>
          <a:prstGeom prst="rect">
            <a:avLst/>
          </a:prstGeom>
          <a:noFill/>
          <a:ln w="50800">
            <a:solidFill>
              <a:srgbClr val="FF9300">
                <a:alpha val="96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s-ES_tradnl" sz="20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terminological</a:t>
            </a:r>
            <a:r>
              <a:rPr lang="es-ES_tradnl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0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multilingual</a:t>
            </a:r>
            <a:r>
              <a:rPr lang="es-ES_tradnl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0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tool</a:t>
            </a:r>
            <a:endParaRPr lang="es-ES_tradnl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7481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s-ES_tradnl" sz="4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Thesaurus</a:t>
            </a:r>
            <a:r>
              <a:rPr lang="es-ES_tradnl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4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Controlled</a:t>
            </a:r>
            <a:r>
              <a:rPr lang="es-ES_tradnl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Vocabulary</a:t>
            </a:r>
            <a:endParaRPr lang="es-ES_tradnl" sz="4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27100"/>
            <a:ext cx="11747500" cy="4991100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450882" y="6317960"/>
            <a:ext cx="6619376" cy="400110"/>
          </a:xfrm>
          <a:prstGeom prst="rect">
            <a:avLst/>
          </a:prstGeom>
          <a:noFill/>
          <a:ln w="50800">
            <a:solidFill>
              <a:srgbClr val="FF9300">
                <a:alpha val="96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Relationships </a:t>
            </a:r>
            <a:r>
              <a:rPr lang="en-GB" sz="2000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herarchy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, association and equivalence</a:t>
            </a:r>
            <a:endParaRPr lang="en-GB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79" y="31259725"/>
            <a:ext cx="7103455" cy="678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6" y="31063987"/>
            <a:ext cx="3820798" cy="1070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" y="30709543"/>
            <a:ext cx="2914928" cy="1496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9" y="31412125"/>
            <a:ext cx="7103455" cy="678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016" y="31216387"/>
            <a:ext cx="3820798" cy="10703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2" y="30861943"/>
            <a:ext cx="2914928" cy="149642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0" y="30520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52400" y="30672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04800" y="308253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57200" y="309777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09600" y="311301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762000" y="312825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914400" y="31434994"/>
            <a:ext cx="21607463" cy="2854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0" y="0"/>
            <a:ext cx="12192000" cy="6865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0354" tIns="35177" rIns="70354" bIns="35177">
            <a:spAutoFit/>
          </a:bodyPr>
          <a:lstStyle/>
          <a:p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Description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</a:t>
            </a:r>
            <a:r>
              <a:rPr lang="es-ES_tradnl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example</a:t>
            </a:r>
            <a:endParaRPr lang="es-ES_tradnl" sz="4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70" y="25850353"/>
            <a:ext cx="7157388" cy="3040923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3434848" y="28946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587248" y="29099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3739648" y="292514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3892048" y="294038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4044448" y="295562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4196848" y="297086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349248" y="29861097"/>
            <a:ext cx="685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2"/>
                </a:solidFill>
              </a:rPr>
              <a:t>Organizational</a:t>
            </a:r>
            <a:r>
              <a:rPr lang="es-ES_tradnl" sz="2400" b="1" dirty="0" smtClean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levels</a:t>
            </a:r>
            <a:r>
              <a:rPr lang="es-ES_tradnl" sz="2400" b="1" dirty="0">
                <a:solidFill>
                  <a:schemeClr val="tx2"/>
                </a:solidFill>
              </a:rPr>
              <a:t> of a concept-</a:t>
            </a:r>
            <a:r>
              <a:rPr lang="es-ES_tradnl" sz="2400" b="1" dirty="0" err="1">
                <a:solidFill>
                  <a:schemeClr val="tx2"/>
                </a:solidFill>
              </a:rPr>
              <a:t>based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 smtClean="0">
                <a:solidFill>
                  <a:schemeClr val="tx2"/>
                </a:solidFill>
              </a:rPr>
              <a:t>thesaurus</a:t>
            </a:r>
            <a:r>
              <a:rPr lang="es-ES_tradnl" sz="2400" b="1" dirty="0" smtClean="0">
                <a:solidFill>
                  <a:schemeClr val="tx2"/>
                </a:solidFill>
              </a:rPr>
              <a:t> (Pastor-S</a:t>
            </a:r>
            <a:r>
              <a:rPr lang="es-ES" sz="2400" b="1" dirty="0" err="1" smtClean="0">
                <a:solidFill>
                  <a:schemeClr val="tx2"/>
                </a:solidFill>
              </a:rPr>
              <a:t>ánchez</a:t>
            </a:r>
            <a:r>
              <a:rPr lang="es-ES" sz="2400" b="1" dirty="0" smtClean="0">
                <a:solidFill>
                  <a:schemeClr val="tx2"/>
                </a:solidFill>
              </a:rPr>
              <a:t>, J.A. 2009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926080" y="986021"/>
            <a:ext cx="6327648" cy="728236"/>
          </a:xfrm>
          <a:prstGeom prst="rect">
            <a:avLst/>
          </a:prstGeom>
          <a:noFill/>
          <a:ln w="508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1883664" y="164592"/>
            <a:ext cx="7921143" cy="400110"/>
          </a:xfrm>
          <a:prstGeom prst="rect">
            <a:avLst/>
          </a:prstGeom>
          <a:noFill/>
          <a:ln w="50800">
            <a:solidFill>
              <a:srgbClr val="FF9300">
                <a:alpha val="96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It is a Semantic Web Technology which uses Linked Open Data </a:t>
            </a:r>
            <a:endParaRPr lang="en-GB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9727640" y="1074779"/>
            <a:ext cx="1990491" cy="1015663"/>
          </a:xfrm>
          <a:prstGeom prst="rect">
            <a:avLst/>
          </a:prstGeom>
          <a:noFill/>
          <a:ln w="76200">
            <a:solidFill>
              <a:srgbClr val="FF9300">
                <a:alpha val="96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It is a multilingual tool</a:t>
            </a:r>
            <a:endParaRPr lang="en-GB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1805</Words>
  <Application>Microsoft Office PowerPoint</Application>
  <PresentationFormat>Widescreen</PresentationFormat>
  <Paragraphs>181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Olaf-Michael Stefanov</dc:creator>
  <cp:lastModifiedBy>Olaf-Michael Stefanov</cp:lastModifiedBy>
  <cp:revision>75</cp:revision>
  <cp:lastPrinted>2016-11-11T09:15:35Z</cp:lastPrinted>
  <dcterms:created xsi:type="dcterms:W3CDTF">2016-11-07T19:56:25Z</dcterms:created>
  <dcterms:modified xsi:type="dcterms:W3CDTF">2016-11-13T09:36:06Z</dcterms:modified>
</cp:coreProperties>
</file>