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264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20429388" y="12635198"/>
            <a:ext cx="660927" cy="649492"/>
          </a:xfrm>
          <a:prstGeom prst="rect">
            <a:avLst/>
          </a:prstGeom>
        </p:spPr>
        <p:txBody>
          <a:bodyPr lIns="182849" tIns="182849" rIns="182849" bIns="182849" anchor="ctr"/>
          <a:lstStyle>
            <a:lvl1pPr algn="r" defTabSz="1828800"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3671399" y="5735599"/>
            <a:ext cx="17041202" cy="2244601"/>
          </a:xfrm>
          <a:prstGeom prst="rect">
            <a:avLst/>
          </a:prstGeom>
        </p:spPr>
        <p:txBody>
          <a:bodyPr lIns="182849" tIns="182849" rIns="182849" bIns="182849"/>
          <a:lstStyle>
            <a:lvl1pPr defTabSz="1828800"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20429388" y="12635198"/>
            <a:ext cx="660927" cy="649492"/>
          </a:xfrm>
          <a:prstGeom prst="rect">
            <a:avLst/>
          </a:prstGeom>
        </p:spPr>
        <p:txBody>
          <a:bodyPr lIns="182849" tIns="182849" rIns="182849" bIns="182849" anchor="ctr"/>
          <a:lstStyle>
            <a:lvl1pPr algn="r" defTabSz="1828800"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image00-filtered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0941281" y="12823633"/>
            <a:ext cx="3170033" cy="6116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nstantquote.matecat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126" y="10386300"/>
            <a:ext cx="24384252" cy="3324835"/>
          </a:xfrm>
          <a:prstGeom prst="rect">
            <a:avLst/>
          </a:prstGeom>
          <a:solidFill>
            <a:srgbClr val="4D4D4D"/>
          </a:solidFill>
          <a:ln>
            <a:solidFill>
              <a:srgbClr val="595959"/>
            </a:solidFill>
          </a:ln>
        </p:spPr>
        <p:txBody>
          <a:bodyPr lIns="45719" rIns="45719" anchor="ctr"/>
          <a:lstStyle/>
          <a:p>
            <a:pPr algn="l"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778000" y="7493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Selling translation online.</a:t>
            </a:r>
          </a:p>
          <a:p>
            <a:r>
              <a:t>A path to success.</a:t>
            </a:r>
          </a:p>
        </p:txBody>
      </p:sp>
      <p:pic>
        <p:nvPicPr>
          <p:cNvPr id="137" name="image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19649" y="7191573"/>
            <a:ext cx="3559423" cy="5892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2199" y="11658301"/>
            <a:ext cx="6199833" cy="119624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5141912" y="5299359"/>
            <a:ext cx="141001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Emanuele Caronia - Marketing Director - MateCat</a:t>
            </a:r>
          </a:p>
        </p:txBody>
      </p:sp>
      <p:sp>
        <p:nvSpPr>
          <p:cNvPr id="140" name="Shape 140"/>
          <p:cNvSpPr/>
          <p:nvPr/>
        </p:nvSpPr>
        <p:spPr>
          <a:xfrm>
            <a:off x="441558" y="9169408"/>
            <a:ext cx="1283208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Translating and the Computer 2016 - London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live in the e-commerce era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buy things online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lot of things :-)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3434" y="4622801"/>
            <a:ext cx="18037132" cy="7010398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3401949" y="165199"/>
            <a:ext cx="18052202" cy="148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>
              <a:defRPr sz="7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What makes a good Online Experience?</a:t>
            </a:r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2014050" y="180231"/>
            <a:ext cx="20828001" cy="4648201"/>
          </a:xfrm>
          <a:prstGeom prst="rect">
            <a:avLst/>
          </a:prstGeom>
        </p:spPr>
        <p:txBody>
          <a:bodyPr lIns="50800" tIns="50800" rIns="50800" bIns="50800"/>
          <a:lstStyle>
            <a:lvl1pPr defTabSz="825500">
              <a:defRPr sz="9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convenient, easy, comfortable, useful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8"/>
          <p:cNvGrpSpPr/>
          <p:nvPr/>
        </p:nvGrpSpPr>
        <p:grpSpPr>
          <a:xfrm>
            <a:off x="6287268" y="4124050"/>
            <a:ext cx="12637450" cy="8105365"/>
            <a:chOff x="0" y="0"/>
            <a:chExt cx="12637448" cy="8105364"/>
          </a:xfrm>
        </p:grpSpPr>
        <p:pic>
          <p:nvPicPr>
            <p:cNvPr id="173" name="pasted-image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453059"/>
              <a:ext cx="5399952" cy="5424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22228" y="1132757"/>
              <a:ext cx="4415221" cy="4415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pasted-image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81659" y="0"/>
              <a:ext cx="3560858" cy="3560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pasted-image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81394" y="4318346"/>
              <a:ext cx="5010516" cy="37870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pasted-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42606" y="1559938"/>
              <a:ext cx="3560858" cy="35608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1165227" y="-241300"/>
            <a:ext cx="22881532" cy="4648200"/>
          </a:xfrm>
          <a:prstGeom prst="rect">
            <a:avLst/>
          </a:prstGeom>
        </p:spPr>
        <p:txBody>
          <a:bodyPr/>
          <a:lstStyle/>
          <a:p>
            <a:r>
              <a:t>We use internet and the smartphone for these activities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defRPr sz="9296"/>
            </a:lvl1pPr>
          </a:lstStyle>
          <a:p>
            <a:r>
              <a:t>We use the internet (a lot) to buy things</a:t>
            </a:r>
          </a:p>
        </p:txBody>
      </p:sp>
      <p:pic>
        <p:nvPicPr>
          <p:cNvPr id="182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6151" y="3970424"/>
            <a:ext cx="10311698" cy="824935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15506700" y="3276599"/>
            <a:ext cx="2624634" cy="24366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body" idx="4294967295"/>
          </p:nvPr>
        </p:nvSpPr>
        <p:spPr>
          <a:xfrm>
            <a:off x="1689100" y="1212453"/>
            <a:ext cx="21005800" cy="11291094"/>
          </a:xfrm>
          <a:prstGeom prst="rect">
            <a:avLst/>
          </a:prstGeom>
        </p:spPr>
        <p:txBody>
          <a:bodyPr/>
          <a:lstStyle/>
          <a:p>
            <a:pPr>
              <a:defRPr sz="6300"/>
            </a:pPr>
            <a:r>
              <a:t>To find the best product in a given category</a:t>
            </a:r>
          </a:p>
          <a:p>
            <a:pPr>
              <a:defRPr sz="6300"/>
            </a:pPr>
            <a:r>
              <a:t>The cheapest product</a:t>
            </a:r>
          </a:p>
          <a:p>
            <a:pPr>
              <a:defRPr sz="6300"/>
            </a:pPr>
            <a:r>
              <a:t>The cheapest reseller</a:t>
            </a:r>
          </a:p>
          <a:p>
            <a:pPr>
              <a:defRPr sz="6300"/>
            </a:pPr>
            <a:r>
              <a:t>To look for the best shop</a:t>
            </a:r>
          </a:p>
          <a:p>
            <a:pPr>
              <a:defRPr sz="6300"/>
            </a:pPr>
            <a:r>
              <a:t>To compare brands, prices, features</a:t>
            </a:r>
          </a:p>
          <a:p>
            <a:pPr>
              <a:defRPr sz="6300"/>
            </a:pPr>
            <a:r>
              <a:t>To know products better than the seller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1146" y="5472608"/>
            <a:ext cx="7341708" cy="411135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5139531" y="2400300"/>
            <a:ext cx="14104938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everything store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1778000" y="4546600"/>
            <a:ext cx="20828000" cy="4648200"/>
          </a:xfrm>
          <a:prstGeom prst="rect">
            <a:avLst/>
          </a:prstGeom>
        </p:spPr>
        <p:txBody>
          <a:bodyPr/>
          <a:lstStyle>
            <a:lvl1pPr defTabSz="726440">
              <a:defRPr sz="9856"/>
            </a:lvl1pPr>
          </a:lstStyle>
          <a:p>
            <a:r>
              <a:t>Right or wrong, this is the everyday experience of hundreds of millions of people around the world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2053" y="-477886"/>
            <a:ext cx="24868105" cy="16039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 will keep it quick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5165" y="-282727"/>
            <a:ext cx="25751664" cy="19249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2439" y="899417"/>
            <a:ext cx="8860023" cy="4961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51533" y="5616575"/>
            <a:ext cx="9330310" cy="5224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6331" y="4984250"/>
            <a:ext cx="11239312" cy="5884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53604" y="-1173019"/>
            <a:ext cx="20766505" cy="9439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27918" y="8110625"/>
            <a:ext cx="10521351" cy="4872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can create shops in minutes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778000" y="4546600"/>
            <a:ext cx="20828000" cy="4648200"/>
          </a:xfrm>
          <a:prstGeom prst="rect">
            <a:avLst/>
          </a:prstGeom>
        </p:spPr>
        <p:txBody>
          <a:bodyPr/>
          <a:lstStyle/>
          <a:p>
            <a:pPr defTabSz="726440">
              <a:defRPr sz="9856"/>
            </a:pPr>
            <a:r>
              <a:t>The question is: </a:t>
            </a:r>
          </a:p>
          <a:p>
            <a:pPr defTabSz="726440">
              <a:defRPr sz="9856"/>
            </a:pPr>
            <a:r>
              <a:t>is the translation industry ready for this?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Not really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Only 10% of the translation market is online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Why?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0735">
              <a:defRPr sz="10864"/>
            </a:lvl1pPr>
          </a:lstStyle>
          <a:p>
            <a:r>
              <a:t>Probably you are thinking that the translation industry is different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defRPr sz="10304"/>
            </a:lvl1pPr>
          </a:lstStyle>
          <a:p>
            <a:r>
              <a:t>you are thinking that is not possible to sell translation services online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because a translation is a different beast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7446" y="3575774"/>
            <a:ext cx="16169108" cy="910445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778000" y="-5207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The history of humans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it’s not a product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52145">
              <a:defRPr sz="8848"/>
            </a:lvl1pPr>
          </a:lstStyle>
          <a:p>
            <a:r>
              <a:t>But I’m sure that many customers or website visitors would be very happy to buy translations from the agency website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10528"/>
            </a:lvl1pPr>
          </a:lstStyle>
          <a:p>
            <a:r>
              <a:t>or at least to have a quotation and a delivery date for a translation job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I’m sure?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76909">
              <a:defRPr sz="9184"/>
            </a:lvl1pPr>
          </a:lstStyle>
          <a:p>
            <a:r>
              <a:t>Because Translated.net sells more than 10M worth of translations online every year and is growing fast. Very fast.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9930">
              <a:defRPr sz="9632"/>
            </a:lvl1pPr>
          </a:lstStyle>
          <a:p>
            <a:r>
              <a:t>Ok… There are many reasons for this: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Streamlined processes</a:t>
            </a:r>
          </a:p>
          <a:p>
            <a:r>
              <a:t>Optimisation</a:t>
            </a:r>
          </a:p>
          <a:p>
            <a:r>
              <a:t>Huge network of translators</a:t>
            </a:r>
          </a:p>
          <a:p>
            <a:r>
              <a:t>T-rank technology</a:t>
            </a:r>
          </a:p>
          <a:p>
            <a:r>
              <a:t>MyMemory (largest public memory in the world)</a:t>
            </a:r>
          </a:p>
          <a:p>
            <a:r>
              <a:t>More than 15 years of experience selling translation services online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but this is not the case for the typical agency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 idx="4294967295"/>
          </p:nvPr>
        </p:nvSpPr>
        <p:spPr>
          <a:xfrm>
            <a:off x="3962400" y="406400"/>
            <a:ext cx="16459200" cy="1279800"/>
          </a:xfrm>
          <a:prstGeom prst="rect">
            <a:avLst/>
          </a:prstGeom>
        </p:spPr>
        <p:txBody>
          <a:bodyPr lIns="182849" tIns="182849" rIns="182849" bIns="182849" anchor="t"/>
          <a:lstStyle>
            <a:lvl1pPr algn="l" defTabSz="877823">
              <a:defRPr sz="345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Buying translations </a:t>
            </a:r>
          </a:p>
        </p:txBody>
      </p:sp>
      <p:pic>
        <p:nvPicPr>
          <p:cNvPr id="234" name="image15.png" descr="its-complicated-diagr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999" y="-100501"/>
            <a:ext cx="19105051" cy="13816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 idx="4294967295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>
            <a:lvl1pPr defTabSz="726440">
              <a:defRPr sz="9856"/>
            </a:lvl1pPr>
          </a:lstStyle>
          <a:p>
            <a:r>
              <a:t>it took hours if not an entire day to give a quotation and a delivery date to the customer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4830">
              <a:defRPr sz="7392"/>
            </a:pPr>
            <a:r>
              <a:t>In this hyper-connected world, when an agency is slow to react to a request </a:t>
            </a:r>
          </a:p>
          <a:p>
            <a:pPr defTabSz="544830">
              <a:defRPr sz="7392"/>
            </a:pPr>
            <a:r>
              <a:t>(meaning that it doesn’t deliver it in real time)</a:t>
            </a:r>
          </a:p>
          <a:p>
            <a:pPr defTabSz="544830">
              <a:defRPr sz="7392"/>
            </a:pPr>
            <a:r>
              <a:t>is going to lose a lot of customers and $$.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7367" y="761820"/>
            <a:ext cx="19389266" cy="11633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But here I’d like to focus on the most critical aspect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1778000" y="4521200"/>
            <a:ext cx="20828000" cy="4648200"/>
          </a:xfrm>
          <a:prstGeom prst="rect">
            <a:avLst/>
          </a:prstGeom>
        </p:spPr>
        <p:txBody>
          <a:bodyPr/>
          <a:lstStyle>
            <a:lvl1pPr defTabSz="775969">
              <a:defRPr sz="10528"/>
            </a:lvl1pPr>
          </a:lstStyle>
          <a:p>
            <a:r>
              <a:t>The interaction between prospects and the agency website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26440">
              <a:defRPr sz="9856"/>
            </a:lvl1pPr>
          </a:lstStyle>
          <a:p>
            <a:r>
              <a:t>Translated.net put a lot of efforts to create the best experience for his customers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It gained a lot of experience and knowledge about this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26440">
              <a:defRPr sz="9856"/>
            </a:lvl1pPr>
          </a:lstStyle>
          <a:p>
            <a:r>
              <a:t>And this is why Translated.net created MateCat Instant Quote Widget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08.png" descr="Schermata 2016-05-16 alle 18.46.16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9" y="0"/>
            <a:ext cx="20827921" cy="1371590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-12690" y="-15176"/>
            <a:ext cx="1792038" cy="13746352"/>
          </a:xfrm>
          <a:prstGeom prst="rect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22591842" y="-15175"/>
            <a:ext cx="1792038" cy="13746351"/>
          </a:xfrm>
          <a:prstGeom prst="rect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-12690" y="-15176"/>
            <a:ext cx="24409381" cy="13746352"/>
          </a:xfrm>
          <a:prstGeom prst="rect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5" name="image02.png" descr="Schermata 2016-05-16 alle 18.47.23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6050" y="-1"/>
            <a:ext cx="190119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-12690" y="-15176"/>
            <a:ext cx="24409381" cy="13746352"/>
          </a:xfrm>
          <a:prstGeom prst="rect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8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5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-12690" y="-15176"/>
            <a:ext cx="24409381" cy="13746352"/>
          </a:xfrm>
          <a:prstGeom prst="rect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1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7996" cy="13715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-12690" y="-15176"/>
            <a:ext cx="24409381" cy="13746352"/>
          </a:xfrm>
          <a:prstGeom prst="rect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4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5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7837" y="2806898"/>
            <a:ext cx="17088326" cy="934517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1778000" y="-8382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Phono sapiens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-12690" y="-15176"/>
            <a:ext cx="24409381" cy="13746352"/>
          </a:xfrm>
          <a:prstGeom prst="rect">
            <a:avLst/>
          </a:prstGeom>
          <a:solidFill>
            <a:schemeClr val="accent1">
              <a:hueOff val="273562"/>
              <a:satOff val="2937"/>
              <a:lumOff val="-2223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7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5" cy="13715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believe that this is the future for the translation industry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age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8799" y="4163200"/>
            <a:ext cx="12146401" cy="234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3048000" y="7091499"/>
            <a:ext cx="18288000" cy="206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82849" tIns="182849" rIns="182849" bIns="182849">
            <a:spAutoFit/>
          </a:bodyPr>
          <a:lstStyle>
            <a:lvl1pPr>
              <a:defRPr sz="11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Join the Evolution</a:t>
            </a:r>
          </a:p>
        </p:txBody>
      </p:sp>
      <p:sp>
        <p:nvSpPr>
          <p:cNvPr id="273" name="Shape 273"/>
          <p:cNvSpPr/>
          <p:nvPr/>
        </p:nvSpPr>
        <p:spPr>
          <a:xfrm>
            <a:off x="5009900" y="10471200"/>
            <a:ext cx="14691598" cy="2306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82849" tIns="182849" rIns="182849" bIns="182849">
            <a:spAutoFit/>
          </a:bodyPr>
          <a:lstStyle/>
          <a:p>
            <a:pPr defTabSz="1828800">
              <a:defRPr sz="4800" b="1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uFill>
                  <a:solidFill>
                    <a:srgbClr val="0097A7"/>
                  </a:solidFill>
                </a:uFill>
                <a:hlinkClick r:id="rId3"/>
              </a:rPr>
              <a:t>http://instantquote.matecat.com/</a:t>
            </a:r>
          </a:p>
          <a:p>
            <a:pPr defTabSz="182880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800" b="1">
              <a:latin typeface="Trebuchet MS"/>
              <a:ea typeface="Trebuchet MS"/>
              <a:cs typeface="Trebuchet MS"/>
              <a:sym typeface="Trebuchet MS"/>
            </a:endParaRPr>
          </a:p>
          <a:p>
            <a:pPr defTabSz="18288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instantquote@matecat.com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live in the _______ era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 we live in the technology era?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 we live in the internet era?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 we live in the smartphones era?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Custom</PresentationFormat>
  <Paragraphs>63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Helvetica</vt:lpstr>
      <vt:lpstr>Helvetica Light</vt:lpstr>
      <vt:lpstr>Helvetica Neue</vt:lpstr>
      <vt:lpstr>Trebuchet MS</vt:lpstr>
      <vt:lpstr>White</vt:lpstr>
      <vt:lpstr>Selling translation online. A path to success.</vt:lpstr>
      <vt:lpstr>I will keep it quick</vt:lpstr>
      <vt:lpstr>The history of humans</vt:lpstr>
      <vt:lpstr>PowerPoint Presentation</vt:lpstr>
      <vt:lpstr>Phono sapiens</vt:lpstr>
      <vt:lpstr>We live in the _______ era</vt:lpstr>
      <vt:lpstr>Do we live in the technology era?</vt:lpstr>
      <vt:lpstr>Do we live in the internet era?</vt:lpstr>
      <vt:lpstr>Do we live in the smartphones era?</vt:lpstr>
      <vt:lpstr>We live in the e-commerce era</vt:lpstr>
      <vt:lpstr>We buy things online</vt:lpstr>
      <vt:lpstr>A lot of things :-)</vt:lpstr>
      <vt:lpstr>convenient, easy, comfortable, useful</vt:lpstr>
      <vt:lpstr>We use internet and the smartphone for these activities</vt:lpstr>
      <vt:lpstr>We use the internet (a lot) to buy things</vt:lpstr>
      <vt:lpstr>PowerPoint Presentation</vt:lpstr>
      <vt:lpstr>PowerPoint Presentation</vt:lpstr>
      <vt:lpstr>Right or wrong, this is the everyday experience of hundreds of millions of people around the world</vt:lpstr>
      <vt:lpstr>PowerPoint Presentation</vt:lpstr>
      <vt:lpstr>PowerPoint Presentation</vt:lpstr>
      <vt:lpstr>PowerPoint Presentation</vt:lpstr>
      <vt:lpstr>We can create shops in minutes</vt:lpstr>
      <vt:lpstr>The question is:  is the translation industry ready for this? </vt:lpstr>
      <vt:lpstr>Not really</vt:lpstr>
      <vt:lpstr>Only 10% of the translation market is online</vt:lpstr>
      <vt:lpstr>Why?</vt:lpstr>
      <vt:lpstr>Probably you are thinking that the translation industry is different</vt:lpstr>
      <vt:lpstr>you are thinking that is not possible to sell translation services online</vt:lpstr>
      <vt:lpstr>because a translation is a different beast</vt:lpstr>
      <vt:lpstr>it’s not a product</vt:lpstr>
      <vt:lpstr>But I’m sure that many customers or website visitors would be very happy to buy translations from the agency website</vt:lpstr>
      <vt:lpstr>or at least to have a quotation and a delivery date for a translation job</vt:lpstr>
      <vt:lpstr>why I’m sure?</vt:lpstr>
      <vt:lpstr>Because Translated.net sells more than 10M worth of translations online every year and is growing fast. Very fast.</vt:lpstr>
      <vt:lpstr>Ok… There are many reasons for this:</vt:lpstr>
      <vt:lpstr>but this is not the case for the typical agency</vt:lpstr>
      <vt:lpstr>Buying translations </vt:lpstr>
      <vt:lpstr>it took hours if not an entire day to give a quotation and a delivery date to the customer</vt:lpstr>
      <vt:lpstr>In this hyper-connected world, when an agency is slow to react to a request  (meaning that it doesn’t deliver it in real time) is going to lose a lot of customers and $$.</vt:lpstr>
      <vt:lpstr>But here I’d like to focus on the most critical aspect</vt:lpstr>
      <vt:lpstr>The interaction between prospects and the agency website</vt:lpstr>
      <vt:lpstr>Translated.net put a lot of efforts to create the best experience for his customers</vt:lpstr>
      <vt:lpstr>It gained a lot of experience and knowledge about this</vt:lpstr>
      <vt:lpstr>And this is why Translated.net created MateCat Instant Quote Widget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believe that this is the future for the translation industry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Selling translation online. A path to success.</dc:title>
  <dc:creator>Olaf</dc:creator>
  <cp:lastModifiedBy>Olaf-Michael Stefanov</cp:lastModifiedBy>
  <cp:revision>1</cp:revision>
  <dcterms:modified xsi:type="dcterms:W3CDTF">2016-11-17T08:53:55Z</dcterms:modified>
</cp:coreProperties>
</file>