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3" r:id="rId2"/>
    <p:sldId id="265" r:id="rId3"/>
    <p:sldId id="267" r:id="rId4"/>
    <p:sldId id="268" r:id="rId5"/>
    <p:sldId id="278" r:id="rId6"/>
    <p:sldId id="288" r:id="rId7"/>
    <p:sldId id="269" r:id="rId8"/>
    <p:sldId id="271" r:id="rId9"/>
    <p:sldId id="272" r:id="rId10"/>
    <p:sldId id="273" r:id="rId11"/>
    <p:sldId id="289" r:id="rId12"/>
    <p:sldId id="279" r:id="rId13"/>
    <p:sldId id="280" r:id="rId14"/>
    <p:sldId id="281" r:id="rId15"/>
    <p:sldId id="274" r:id="rId16"/>
    <p:sldId id="282" r:id="rId17"/>
    <p:sldId id="283" r:id="rId18"/>
    <p:sldId id="276" r:id="rId19"/>
    <p:sldId id="284" r:id="rId20"/>
    <p:sldId id="277" r:id="rId21"/>
    <p:sldId id="275" r:id="rId22"/>
    <p:sldId id="285" r:id="rId23"/>
    <p:sldId id="286" r:id="rId24"/>
    <p:sldId id="287" r:id="rId2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832" y="-96"/>
      </p:cViewPr>
      <p:guideLst>
        <p:guide orient="horz" pos="1620"/>
        <p:guide pos="2880"/>
      </p:guideLst>
    </p:cSldViewPr>
  </p:slideViewPr>
  <p:notesTextViewPr>
    <p:cViewPr>
      <p:scale>
        <a:sx n="1" d="1"/>
        <a:sy n="1" d="1"/>
      </p:scale>
      <p:origin x="0" y="0"/>
    </p:cViewPr>
  </p:notesTextViewPr>
  <p:notesViewPr>
    <p:cSldViewPr>
      <p:cViewPr varScale="1">
        <p:scale>
          <a:sx n="75" d="100"/>
          <a:sy n="75" d="100"/>
        </p:scale>
        <p:origin x="-16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7F31A8-45A8-4EB7-A4EF-CC54239206A0}" type="datetimeFigureOut">
              <a:rPr lang="fr-FR" smtClean="0"/>
              <a:t>13/11/16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014C15-734D-426D-B8FC-07F0A558DC74}" type="slidenum">
              <a:rPr lang="fr-FR" smtClean="0"/>
              <a:t>‹#›</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F14B9-DF48-4988-8D47-12220089B8E9}" type="datetimeFigureOut">
              <a:rPr lang="fr-FR" smtClean="0"/>
              <a:t>13/11/16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125CE-D27A-4C6F-80D8-FF68996E2E0C}" type="slidenum">
              <a:rPr lang="fr-FR" smtClean="0"/>
              <a:t>‹#›</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165231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Collocation type (C), with 308 occurrences. </a:t>
            </a:r>
          </a:p>
          <a:p>
            <a:r>
              <a:rPr lang="en-US" sz="1200" kern="1200" dirty="0" smtClean="0">
                <a:solidFill>
                  <a:schemeClr val="tx1"/>
                </a:solidFill>
                <a:effectLst/>
                <a:latin typeface="+mn-lt"/>
                <a:ea typeface="+mn-ea"/>
                <a:cs typeface="+mn-cs"/>
              </a:rPr>
              <a:t>the smallest quantity is the Named Entities (EN), 9 occurrences</a:t>
            </a:r>
            <a:r>
              <a:rPr lang="fr-FR" dirty="0" smtClean="0">
                <a:effectLst/>
              </a:rPr>
              <a:t> </a:t>
            </a:r>
          </a:p>
          <a:p>
            <a:r>
              <a:rPr lang="en-GB" sz="1200" kern="1200" dirty="0" smtClean="0">
                <a:solidFill>
                  <a:schemeClr val="tx1"/>
                </a:solidFill>
                <a:effectLst/>
                <a:latin typeface="+mn-lt"/>
                <a:ea typeface="+mn-ea"/>
                <a:cs typeface="+mn-cs"/>
              </a:rPr>
              <a:t>the ratio of bad translation over the not attested translation (MT/TNA), given in the eighth column, for EN is the highest with 100%. It means that when a MWE of the Named Entity type has been translated by a non attested translation it was also always a bad translation.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contrary, when a MWE of the Technical Term Type (T) was translated by an attested translation, it was always a good translation. The ratio good translation over attested translation, BT/TA, is 100% as mentioned in column number 5.</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validity control, when an attested translation was given, it has never been a bad translation. The ratio MT/TA, appearing in the seventh column, is 0% for any type of MWE.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11</a:t>
            </a:fld>
            <a:endParaRPr lang="fr-FR"/>
          </a:p>
        </p:txBody>
      </p:sp>
    </p:spTree>
    <p:extLst>
      <p:ext uri="{BB962C8B-B14F-4D97-AF65-F5344CB8AC3E}">
        <p14:creationId xmlns:p14="http://schemas.microsoft.com/office/powerpoint/2010/main" val="236368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Traduction Attestée </a:t>
            </a:r>
            <a:r>
              <a:rPr lang="fr-FR" sz="1200" kern="1200" dirty="0" err="1" smtClean="0">
                <a:solidFill>
                  <a:schemeClr val="tx1"/>
                </a:solidFill>
                <a:effectLst/>
                <a:latin typeface="+mn-lt"/>
                <a:ea typeface="+mn-ea"/>
                <a:cs typeface="+mn-cs"/>
              </a:rPr>
              <a:t>found</a:t>
            </a:r>
            <a:r>
              <a:rPr lang="fr-FR" sz="1200" kern="1200" dirty="0" smtClean="0">
                <a:solidFill>
                  <a:schemeClr val="tx1"/>
                </a:solidFill>
                <a:effectLst/>
                <a:latin typeface="+mn-lt"/>
                <a:ea typeface="+mn-ea"/>
                <a:cs typeface="+mn-cs"/>
              </a:rPr>
              <a:t> in TRADOOIT</a:t>
            </a:r>
          </a:p>
          <a:p>
            <a:r>
              <a:rPr lang="fr-FR" sz="1200" kern="1200" dirty="0" smtClean="0">
                <a:solidFill>
                  <a:schemeClr val="tx1"/>
                </a:solidFill>
                <a:effectLst/>
                <a:latin typeface="+mn-lt"/>
                <a:ea typeface="+mn-ea"/>
                <a:cs typeface="+mn-cs"/>
              </a:rPr>
              <a:t>Bonne</a:t>
            </a:r>
            <a:r>
              <a:rPr lang="fr-FR" sz="1200" kern="1200" baseline="0" dirty="0" smtClean="0">
                <a:solidFill>
                  <a:schemeClr val="tx1"/>
                </a:solidFill>
                <a:effectLst/>
                <a:latin typeface="+mn-lt"/>
                <a:ea typeface="+mn-ea"/>
                <a:cs typeface="+mn-cs"/>
              </a:rPr>
              <a:t> Traduction = traduit correctement</a:t>
            </a:r>
          </a:p>
          <a:p>
            <a:r>
              <a:rPr lang="fr-FR" sz="1200" kern="1200" baseline="0" dirty="0" smtClean="0">
                <a:solidFill>
                  <a:schemeClr val="tx1"/>
                </a:solidFill>
                <a:effectLst/>
                <a:latin typeface="+mn-lt"/>
                <a:ea typeface="+mn-ea"/>
                <a:cs typeface="+mn-cs"/>
              </a:rPr>
              <a:t>MULT = </a:t>
            </a:r>
            <a:r>
              <a:rPr lang="fr-FR" sz="1200" kern="1200" baseline="0" dirty="0" err="1" smtClean="0">
                <a:solidFill>
                  <a:schemeClr val="tx1"/>
                </a:solidFill>
                <a:effectLst/>
                <a:latin typeface="+mn-lt"/>
                <a:ea typeface="+mn-ea"/>
                <a:cs typeface="+mn-cs"/>
              </a:rPr>
              <a:t>several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words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too</a:t>
            </a:r>
            <a:r>
              <a:rPr lang="fr-FR" sz="1200" kern="1200" baseline="0" dirty="0" smtClean="0">
                <a:solidFill>
                  <a:schemeClr val="tx1"/>
                </a:solidFill>
                <a:effectLst/>
                <a:latin typeface="+mn-lt"/>
                <a:ea typeface="+mn-ea"/>
                <a:cs typeface="+mn-cs"/>
              </a:rPr>
              <a:t> in English</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12</a:t>
            </a:fld>
            <a:endParaRPr lang="fr-FR"/>
          </a:p>
        </p:txBody>
      </p:sp>
    </p:spTree>
    <p:extLst>
      <p:ext uri="{BB962C8B-B14F-4D97-AF65-F5344CB8AC3E}">
        <p14:creationId xmlns:p14="http://schemas.microsoft.com/office/powerpoint/2010/main" val="236368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Collocation type (C), with 308 occurrences. </a:t>
            </a:r>
          </a:p>
          <a:p>
            <a:r>
              <a:rPr lang="en-US" sz="1200" kern="1200" dirty="0" smtClean="0">
                <a:solidFill>
                  <a:schemeClr val="tx1"/>
                </a:solidFill>
                <a:effectLst/>
                <a:latin typeface="+mn-lt"/>
                <a:ea typeface="+mn-ea"/>
                <a:cs typeface="+mn-cs"/>
              </a:rPr>
              <a:t>the smallest quantity is the Named Entities (EN), 9 occurrences</a:t>
            </a:r>
            <a:r>
              <a:rPr lang="fr-FR" dirty="0" smtClean="0">
                <a:effectLst/>
              </a:rPr>
              <a:t> </a:t>
            </a:r>
          </a:p>
          <a:p>
            <a:r>
              <a:rPr lang="en-GB" sz="1200" kern="1200" dirty="0" smtClean="0">
                <a:solidFill>
                  <a:schemeClr val="tx1"/>
                </a:solidFill>
                <a:effectLst/>
                <a:latin typeface="+mn-lt"/>
                <a:ea typeface="+mn-ea"/>
                <a:cs typeface="+mn-cs"/>
              </a:rPr>
              <a:t>the ratio of bad translation over the not attested translation (MT/TNA), given in the eighth column, for EN is the highest with 100%. It means that when a MWE of the Named Entity type has been translated by a non attested translation it was also always a bad translation.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contrary, when a MWE of the Technical Term Type (T) was translated by an attested translation, it was always a good translation. The ratio good translation over attested translation, BT/TA, is 100% as mentioned in column number 5.</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validity control, when an attested translation was given, it has never been a bad translation. The ratio MT/TA, appearing in the seventh column, is 0% for any type of MWE.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13</a:t>
            </a:fld>
            <a:endParaRPr lang="fr-FR"/>
          </a:p>
        </p:txBody>
      </p:sp>
    </p:spTree>
    <p:extLst>
      <p:ext uri="{BB962C8B-B14F-4D97-AF65-F5344CB8AC3E}">
        <p14:creationId xmlns:p14="http://schemas.microsoft.com/office/powerpoint/2010/main" val="236368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TNA traduction</a:t>
            </a:r>
            <a:r>
              <a:rPr lang="fr-FR" baseline="0" dirty="0" smtClean="0"/>
              <a:t> not in TRADOOIT</a:t>
            </a:r>
          </a:p>
          <a:p>
            <a:r>
              <a:rPr lang="fr-FR" baseline="0" dirty="0" smtClean="0"/>
              <a:t>BT </a:t>
            </a:r>
            <a:r>
              <a:rPr lang="fr-FR" baseline="0" dirty="0" err="1" smtClean="0"/>
              <a:t>Well</a:t>
            </a:r>
            <a:r>
              <a:rPr lang="fr-FR" baseline="0" dirty="0" smtClean="0"/>
              <a:t> </a:t>
            </a:r>
            <a:r>
              <a:rPr lang="fr-FR" baseline="0" dirty="0" err="1" smtClean="0"/>
              <a:t>translated</a:t>
            </a:r>
            <a:endParaRPr lang="fr-FR" baseline="0" dirty="0" smtClean="0"/>
          </a:p>
          <a:p>
            <a:r>
              <a:rPr lang="fr-FR" baseline="0" dirty="0" smtClean="0"/>
              <a:t>MULT </a:t>
            </a:r>
            <a:r>
              <a:rPr lang="fr-FR" baseline="0" dirty="0" err="1" smtClean="0"/>
              <a:t>translated</a:t>
            </a:r>
            <a:r>
              <a:rPr lang="fr-FR" baseline="0" dirty="0" smtClean="0"/>
              <a:t> in </a:t>
            </a:r>
            <a:r>
              <a:rPr lang="fr-FR" baseline="0" dirty="0" err="1" smtClean="0"/>
              <a:t>several</a:t>
            </a:r>
            <a:r>
              <a:rPr lang="fr-FR" baseline="0" dirty="0" smtClean="0"/>
              <a:t> </a:t>
            </a:r>
            <a:r>
              <a:rPr lang="fr-FR" baseline="0" dirty="0" err="1" smtClean="0"/>
              <a:t>words</a:t>
            </a:r>
            <a:r>
              <a:rPr lang="fr-FR" baseline="0" dirty="0" smtClean="0"/>
              <a:t> in English </a:t>
            </a:r>
            <a:r>
              <a:rPr lang="fr-FR" baseline="0" dirty="0" err="1" smtClean="0"/>
              <a:t>too</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14</a:t>
            </a:fld>
            <a:endParaRPr lang="fr-FR"/>
          </a:p>
        </p:txBody>
      </p:sp>
    </p:spTree>
    <p:extLst>
      <p:ext uri="{BB962C8B-B14F-4D97-AF65-F5344CB8AC3E}">
        <p14:creationId xmlns:p14="http://schemas.microsoft.com/office/powerpoint/2010/main" val="70223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same way, for validity control, we can notice on Table 2 that for an attested translation given, no translation evaluated to be edited with the meaning not being kept were found. For all the MWE types, the ratio </a:t>
            </a:r>
            <a:r>
              <a:rPr lang="en-GB" sz="1200" kern="1200" dirty="0" err="1" smtClean="0">
                <a:solidFill>
                  <a:schemeClr val="tx1"/>
                </a:solidFill>
                <a:effectLst/>
                <a:latin typeface="+mn-lt"/>
                <a:ea typeface="+mn-ea"/>
                <a:cs typeface="+mn-cs"/>
              </a:rPr>
              <a:t>RevNPres</a:t>
            </a:r>
            <a:r>
              <a:rPr lang="en-GB" sz="1200" kern="1200" dirty="0" smtClean="0">
                <a:solidFill>
                  <a:schemeClr val="tx1"/>
                </a:solidFill>
                <a:effectLst/>
                <a:latin typeface="+mn-lt"/>
                <a:ea typeface="+mn-ea"/>
                <a:cs typeface="+mn-cs"/>
              </a:rPr>
              <a:t>/TA, given in the seventh column, equals 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1% of the translations has been evaluated as needing to be edited while the meaning was kept when an attested translation existed.</a:t>
            </a:r>
            <a:r>
              <a:rPr lang="fr-FR" dirty="0" smtClean="0">
                <a:effectLst/>
              </a:rPr>
              <a: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15</a:t>
            </a:fld>
            <a:endParaRPr lang="fr-FR"/>
          </a:p>
        </p:txBody>
      </p:sp>
    </p:spTree>
    <p:extLst>
      <p:ext uri="{BB962C8B-B14F-4D97-AF65-F5344CB8AC3E}">
        <p14:creationId xmlns:p14="http://schemas.microsoft.com/office/powerpoint/2010/main" val="345972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TA </a:t>
            </a:r>
            <a:r>
              <a:rPr lang="fr-FR" dirty="0" err="1" smtClean="0"/>
              <a:t>found</a:t>
            </a:r>
            <a:r>
              <a:rPr lang="fr-FR" dirty="0" smtClean="0"/>
              <a:t> on TRADOOIT</a:t>
            </a:r>
          </a:p>
          <a:p>
            <a:r>
              <a:rPr lang="fr-FR" dirty="0" smtClean="0"/>
              <a:t>REV_PRES to</a:t>
            </a:r>
            <a:r>
              <a:rPr lang="fr-FR" baseline="0" dirty="0" smtClean="0"/>
              <a:t> </a:t>
            </a:r>
            <a:r>
              <a:rPr lang="fr-FR" baseline="0" dirty="0" err="1" smtClean="0"/>
              <a:t>be</a:t>
            </a:r>
            <a:r>
              <a:rPr lang="fr-FR" baseline="0" dirty="0" smtClean="0"/>
              <a:t> </a:t>
            </a:r>
            <a:r>
              <a:rPr lang="fr-FR" baseline="0" dirty="0" err="1" smtClean="0"/>
              <a:t>edited</a:t>
            </a:r>
            <a:r>
              <a:rPr lang="fr-FR" baseline="0" dirty="0" smtClean="0"/>
              <a:t> </a:t>
            </a:r>
            <a:r>
              <a:rPr lang="fr-FR" baseline="0" dirty="0" err="1" smtClean="0"/>
              <a:t>while</a:t>
            </a:r>
            <a:r>
              <a:rPr lang="fr-FR" baseline="0" dirty="0" smtClean="0"/>
              <a:t> </a:t>
            </a:r>
            <a:r>
              <a:rPr lang="fr-FR" baseline="0" dirty="0" err="1" smtClean="0"/>
              <a:t>meaning</a:t>
            </a:r>
            <a:r>
              <a:rPr lang="fr-FR" baseline="0" dirty="0" smtClean="0"/>
              <a:t> </a:t>
            </a:r>
            <a:r>
              <a:rPr lang="fr-FR" baseline="0" dirty="0" err="1" smtClean="0"/>
              <a:t>kept</a:t>
            </a:r>
            <a:endParaRPr lang="fr-FR" baseline="0" dirty="0" smtClean="0"/>
          </a:p>
          <a:p>
            <a:r>
              <a:rPr lang="fr-FR" baseline="0" dirty="0" smtClean="0"/>
              <a:t>MULT </a:t>
            </a:r>
            <a:r>
              <a:rPr lang="fr-FR" baseline="0" dirty="0" err="1" smtClean="0"/>
              <a:t>translated</a:t>
            </a:r>
            <a:r>
              <a:rPr lang="fr-FR" baseline="0" dirty="0" smtClean="0"/>
              <a:t> by </a:t>
            </a:r>
            <a:r>
              <a:rPr lang="fr-FR" baseline="0" dirty="0" err="1" smtClean="0"/>
              <a:t>several</a:t>
            </a:r>
            <a:r>
              <a:rPr lang="fr-FR" baseline="0" dirty="0" smtClean="0"/>
              <a:t> </a:t>
            </a:r>
            <a:r>
              <a:rPr lang="fr-FR" baseline="0" dirty="0" err="1" smtClean="0"/>
              <a:t>words</a:t>
            </a:r>
            <a:r>
              <a:rPr lang="fr-FR" baseline="0" dirty="0" smtClean="0"/>
              <a:t> </a:t>
            </a:r>
            <a:r>
              <a:rPr lang="fr-FR" baseline="0" dirty="0" err="1" smtClean="0"/>
              <a:t>too</a:t>
            </a:r>
            <a:r>
              <a:rPr lang="fr-FR" baseline="0" dirty="0" smtClean="0"/>
              <a:t> in English</a:t>
            </a:r>
          </a:p>
          <a:p>
            <a:r>
              <a:rPr lang="fr-FR" baseline="0" dirty="0" smtClean="0"/>
              <a:t>NONM</a:t>
            </a:r>
          </a:p>
          <a:p>
            <a:r>
              <a:rPr lang="fr-FR" baseline="0" dirty="0" smtClean="0"/>
              <a:t>NONO</a:t>
            </a:r>
          </a:p>
          <a:p>
            <a:r>
              <a:rPr lang="fr-FR" baseline="0" dirty="0" smtClean="0"/>
              <a:t>INC-FORME </a:t>
            </a:r>
            <a:r>
              <a:rPr lang="fr-FR" baseline="0" dirty="0" err="1" smtClean="0"/>
              <a:t>wrong</a:t>
            </a:r>
            <a:r>
              <a:rPr lang="fr-FR" baseline="0" dirty="0" smtClean="0"/>
              <a:t> </a:t>
            </a:r>
            <a:r>
              <a:rPr lang="fr-FR" baseline="0" dirty="0" err="1" smtClean="0"/>
              <a:t>form</a:t>
            </a:r>
            <a:r>
              <a:rPr lang="fr-FR" baseline="0" dirty="0" smtClean="0"/>
              <a:t> passive</a:t>
            </a:r>
          </a:p>
          <a:p>
            <a:r>
              <a:rPr lang="fr-FR" baseline="0" dirty="0" smtClean="0"/>
              <a:t>NONU</a:t>
            </a:r>
          </a:p>
          <a:p>
            <a:r>
              <a:rPr lang="fr-FR" baseline="0" dirty="0" smtClean="0"/>
              <a:t>NONPCT</a:t>
            </a: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16</a:t>
            </a:fld>
            <a:endParaRPr lang="fr-FR"/>
          </a:p>
        </p:txBody>
      </p:sp>
    </p:spTree>
    <p:extLst>
      <p:ext uri="{BB962C8B-B14F-4D97-AF65-F5344CB8AC3E}">
        <p14:creationId xmlns:p14="http://schemas.microsoft.com/office/powerpoint/2010/main" val="17561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same way, for validity control, we can notice on Table 2 that for an attested translation given, no translation evaluated to be edited with the meaning not being kept were found. For all the MWE types, the ratio </a:t>
            </a:r>
            <a:r>
              <a:rPr lang="en-GB" sz="1200" kern="1200" dirty="0" err="1" smtClean="0">
                <a:solidFill>
                  <a:schemeClr val="tx1"/>
                </a:solidFill>
                <a:effectLst/>
                <a:latin typeface="+mn-lt"/>
                <a:ea typeface="+mn-ea"/>
                <a:cs typeface="+mn-cs"/>
              </a:rPr>
              <a:t>RevNPres</a:t>
            </a:r>
            <a:r>
              <a:rPr lang="en-GB" sz="1200" kern="1200" dirty="0" smtClean="0">
                <a:solidFill>
                  <a:schemeClr val="tx1"/>
                </a:solidFill>
                <a:effectLst/>
                <a:latin typeface="+mn-lt"/>
                <a:ea typeface="+mn-ea"/>
                <a:cs typeface="+mn-cs"/>
              </a:rPr>
              <a:t>/TA, given in the seventh column, equals 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19% of the translations have been evaluated as needing to be edited while the meaning was kept when the translation was not an attested one</a:t>
            </a:r>
            <a:r>
              <a:rPr lang="fr-FR" dirty="0" smtClean="0">
                <a:effectLst/>
              </a:rPr>
              <a:t> </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17</a:t>
            </a:fld>
            <a:endParaRPr lang="fr-FR"/>
          </a:p>
        </p:txBody>
      </p:sp>
    </p:spTree>
    <p:extLst>
      <p:ext uri="{BB962C8B-B14F-4D97-AF65-F5344CB8AC3E}">
        <p14:creationId xmlns:p14="http://schemas.microsoft.com/office/powerpoint/2010/main" val="345972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SENS LEX </a:t>
            </a:r>
            <a:r>
              <a:rPr lang="en-US" sz="1200" kern="1200" dirty="0" smtClean="0">
                <a:solidFill>
                  <a:schemeClr val="tx1"/>
                </a:solidFill>
                <a:effectLst/>
                <a:latin typeface="+mn-lt"/>
                <a:ea typeface="+mn-ea"/>
                <a:cs typeface="+mn-cs"/>
              </a:rPr>
              <a:t>wrong lexical choice.</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18</a:t>
            </a:fld>
            <a:endParaRPr lang="fr-FR"/>
          </a:p>
        </p:txBody>
      </p:sp>
    </p:spTree>
    <p:extLst>
      <p:ext uri="{BB962C8B-B14F-4D97-AF65-F5344CB8AC3E}">
        <p14:creationId xmlns:p14="http://schemas.microsoft.com/office/powerpoint/2010/main" val="193362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same way, for validity control, we can notice on Table 2 that for an attested translation given, no translation evaluated to be edited with the meaning not being kept were found. For all the MWE types, the ratio </a:t>
            </a:r>
            <a:r>
              <a:rPr lang="en-GB" sz="1200" kern="1200" dirty="0" err="1" smtClean="0">
                <a:solidFill>
                  <a:schemeClr val="tx1"/>
                </a:solidFill>
                <a:effectLst/>
                <a:latin typeface="+mn-lt"/>
                <a:ea typeface="+mn-ea"/>
                <a:cs typeface="+mn-cs"/>
              </a:rPr>
              <a:t>RevNPres</a:t>
            </a:r>
            <a:r>
              <a:rPr lang="en-GB" sz="1200" kern="1200" dirty="0" smtClean="0">
                <a:solidFill>
                  <a:schemeClr val="tx1"/>
                </a:solidFill>
                <a:effectLst/>
                <a:latin typeface="+mn-lt"/>
                <a:ea typeface="+mn-ea"/>
                <a:cs typeface="+mn-cs"/>
              </a:rPr>
              <a:t>/TA, given in the seventh column, equals 0.</a:t>
            </a:r>
          </a:p>
          <a:p>
            <a:r>
              <a:rPr lang="en-US" sz="1200" kern="1200" dirty="0" smtClean="0">
                <a:solidFill>
                  <a:schemeClr val="tx1"/>
                </a:solidFill>
                <a:effectLst/>
                <a:latin typeface="+mn-lt"/>
                <a:ea typeface="+mn-ea"/>
                <a:cs typeface="+mn-cs"/>
              </a:rPr>
              <a:t>LAST</a:t>
            </a:r>
          </a:p>
          <a:p>
            <a:r>
              <a:rPr lang="en-US" sz="1200" kern="1200" dirty="0" smtClean="0">
                <a:solidFill>
                  <a:schemeClr val="tx1"/>
                </a:solidFill>
                <a:effectLst/>
                <a:latin typeface="+mn-lt"/>
                <a:ea typeface="+mn-ea"/>
                <a:cs typeface="+mn-cs"/>
              </a:rPr>
              <a:t>only 8% of the translations have to be edited when it was not an attested translation of the Full </a:t>
            </a:r>
            <a:r>
              <a:rPr lang="en-US" sz="1200" kern="1200" dirty="0" err="1" smtClean="0">
                <a:solidFill>
                  <a:schemeClr val="tx1"/>
                </a:solidFill>
                <a:effectLst/>
                <a:latin typeface="+mn-lt"/>
                <a:ea typeface="+mn-ea"/>
                <a:cs typeface="+mn-cs"/>
              </a:rPr>
              <a:t>Phraseme</a:t>
            </a:r>
            <a:r>
              <a:rPr lang="en-US" sz="1200" kern="1200" dirty="0" smtClean="0">
                <a:solidFill>
                  <a:schemeClr val="tx1"/>
                </a:solidFill>
                <a:effectLst/>
                <a:latin typeface="+mn-lt"/>
                <a:ea typeface="+mn-ea"/>
                <a:cs typeface="+mn-cs"/>
              </a:rPr>
              <a:t> MWE.</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19</a:t>
            </a:fld>
            <a:endParaRPr lang="fr-FR"/>
          </a:p>
        </p:txBody>
      </p:sp>
    </p:spTree>
    <p:extLst>
      <p:ext uri="{BB962C8B-B14F-4D97-AF65-F5344CB8AC3E}">
        <p14:creationId xmlns:p14="http://schemas.microsoft.com/office/powerpoint/2010/main" val="345972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evaluated as needing to be edited with the meaning not being respected because of the use of Incorrect Words due to an Incorrect Disambiguation related to the Sense subcategory.</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dirty="0" err="1" smtClean="0"/>
              <a:t>Now</a:t>
            </a:r>
            <a:r>
              <a:rPr lang="fr-FR" dirty="0" smtClean="0"/>
              <a:t> </a:t>
            </a:r>
            <a:r>
              <a:rPr lang="fr-FR" dirty="0" err="1" smtClean="0"/>
              <a:t>that</a:t>
            </a:r>
            <a:r>
              <a:rPr lang="fr-FR" baseline="0" dirty="0" smtClean="0"/>
              <a:t> </a:t>
            </a:r>
            <a:r>
              <a:rPr lang="fr-FR" baseline="0" dirty="0" err="1" smtClean="0"/>
              <a:t>we</a:t>
            </a:r>
            <a:r>
              <a:rPr lang="fr-FR" baseline="0" dirty="0" smtClean="0"/>
              <a:t> have </a:t>
            </a:r>
            <a:r>
              <a:rPr lang="fr-FR" baseline="0" dirty="0" err="1" smtClean="0"/>
              <a:t>finished</a:t>
            </a:r>
            <a:r>
              <a:rPr lang="fr-FR" baseline="0" dirty="0" smtClean="0"/>
              <a:t> </a:t>
            </a:r>
            <a:r>
              <a:rPr lang="fr-FR" baseline="0" dirty="0" err="1" smtClean="0"/>
              <a:t>with</a:t>
            </a:r>
            <a:r>
              <a:rPr lang="fr-FR" baseline="0" dirty="0" smtClean="0"/>
              <a:t> the </a:t>
            </a:r>
            <a:r>
              <a:rPr lang="fr-FR" baseline="0" dirty="0" err="1" smtClean="0"/>
              <a:t>results</a:t>
            </a:r>
            <a:r>
              <a:rPr lang="fr-FR" baseline="0" dirty="0" smtClean="0"/>
              <a:t> </a:t>
            </a:r>
            <a:r>
              <a:rPr lang="fr-FR" baseline="0" dirty="0" err="1" smtClean="0"/>
              <a:t>it</a:t>
            </a:r>
            <a:r>
              <a:rPr lang="fr-FR" baseline="0" dirty="0" smtClean="0"/>
              <a:t> </a:t>
            </a:r>
            <a:r>
              <a:rPr lang="fr-FR" baseline="0" dirty="0" err="1" smtClean="0"/>
              <a:t>is</a:t>
            </a:r>
            <a:r>
              <a:rPr lang="fr-FR" baseline="0" dirty="0" smtClean="0"/>
              <a:t> time to </a:t>
            </a:r>
            <a:r>
              <a:rPr lang="fr-FR" baseline="0" dirty="0" err="1" smtClean="0"/>
              <a:t>conclude</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20</a:t>
            </a:fld>
            <a:endParaRPr lang="fr-FR"/>
          </a:p>
        </p:txBody>
      </p:sp>
    </p:spTree>
    <p:extLst>
      <p:ext uri="{BB962C8B-B14F-4D97-AF65-F5344CB8AC3E}">
        <p14:creationId xmlns:p14="http://schemas.microsoft.com/office/powerpoint/2010/main" val="297710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2173440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Once </a:t>
            </a:r>
            <a:r>
              <a:rPr lang="fr-FR" dirty="0" err="1" smtClean="0"/>
              <a:t>we</a:t>
            </a:r>
            <a:r>
              <a:rPr lang="fr-FR" dirty="0" smtClean="0"/>
              <a:t> have </a:t>
            </a:r>
            <a:r>
              <a:rPr lang="fr-FR" dirty="0" err="1" smtClean="0"/>
              <a:t>seen</a:t>
            </a:r>
            <a:r>
              <a:rPr lang="fr-FR" dirty="0" smtClean="0"/>
              <a:t> </a:t>
            </a:r>
          </a:p>
          <a:p>
            <a:r>
              <a:rPr lang="fr-FR" dirty="0" smtClean="0"/>
              <a:t>MWE</a:t>
            </a:r>
          </a:p>
          <a:p>
            <a:r>
              <a:rPr lang="fr-FR" dirty="0" smtClean="0"/>
              <a:t>Corpus</a:t>
            </a:r>
          </a:p>
          <a:p>
            <a:r>
              <a:rPr lang="fr-FR" dirty="0" smtClean="0"/>
              <a:t>Classification</a:t>
            </a:r>
          </a:p>
          <a:p>
            <a:r>
              <a:rPr lang="fr-FR" dirty="0" err="1" smtClean="0"/>
              <a:t>Results</a:t>
            </a:r>
            <a:r>
              <a:rPr lang="fr-FR" baseline="0" dirty="0" smtClean="0"/>
              <a:t> </a:t>
            </a:r>
            <a:r>
              <a:rPr lang="fr-FR" baseline="0" dirty="0" err="1" smtClean="0"/>
              <a:t>shown</a:t>
            </a:r>
            <a:r>
              <a:rPr lang="fr-FR" baseline="0" dirty="0" smtClean="0"/>
              <a:t> a </a:t>
            </a:r>
            <a:r>
              <a:rPr lang="fr-FR" baseline="0" dirty="0" err="1" smtClean="0"/>
              <a:t>rather</a:t>
            </a:r>
            <a:r>
              <a:rPr lang="fr-FR" baseline="0" dirty="0" smtClean="0"/>
              <a:t> good rate of translation </a:t>
            </a:r>
            <a:r>
              <a:rPr lang="fr-FR" baseline="0" dirty="0" err="1" smtClean="0"/>
              <a:t>quality</a:t>
            </a:r>
            <a:r>
              <a:rPr lang="fr-FR" baseline="0" dirty="0" smtClean="0"/>
              <a:t> but </a:t>
            </a:r>
            <a:r>
              <a:rPr lang="fr-FR" baseline="0" dirty="0" err="1" smtClean="0"/>
              <a:t>this</a:t>
            </a:r>
            <a:r>
              <a:rPr lang="fr-FR" baseline="0" dirty="0" smtClean="0"/>
              <a:t> </a:t>
            </a:r>
            <a:r>
              <a:rPr lang="fr-FR" baseline="0" dirty="0" err="1" smtClean="0"/>
              <a:t>work</a:t>
            </a:r>
            <a:r>
              <a:rPr lang="fr-FR" baseline="0" dirty="0" smtClean="0"/>
              <a:t> has </a:t>
            </a:r>
            <a:r>
              <a:rPr lang="fr-FR" baseline="0" dirty="0" err="1" smtClean="0"/>
              <a:t>conducted</a:t>
            </a:r>
            <a:r>
              <a:rPr lang="fr-FR" baseline="0" dirty="0" smtClean="0"/>
              <a:t> us to </a:t>
            </a:r>
            <a:r>
              <a:rPr lang="fr-FR" baseline="0" dirty="0" err="1" smtClean="0"/>
              <a:t>another</a:t>
            </a:r>
            <a:r>
              <a:rPr lang="fr-FR" baseline="0" dirty="0" smtClean="0"/>
              <a:t> </a:t>
            </a:r>
            <a:r>
              <a:rPr lang="fr-FR" baseline="0" dirty="0" err="1" smtClean="0"/>
              <a:t>kind</a:t>
            </a:r>
            <a:r>
              <a:rPr lang="fr-FR" baseline="0" dirty="0" smtClean="0"/>
              <a:t> of conclusion</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21</a:t>
            </a:fld>
            <a:endParaRPr lang="fr-FR"/>
          </a:p>
        </p:txBody>
      </p:sp>
    </p:spTree>
    <p:extLst>
      <p:ext uri="{BB962C8B-B14F-4D97-AF65-F5344CB8AC3E}">
        <p14:creationId xmlns:p14="http://schemas.microsoft.com/office/powerpoint/2010/main" val="185366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Nevertheless we have experienced mainly two kinds of problems with the evaluation criteria. Firstly, we have encountered the borderline case of annotating several MWE in a same sentence. When several MWEs were present in a same sentence, it was impossible for us to link the translation error category respectively to the related MWE. </a:t>
            </a:r>
            <a:endParaRPr lang="fr-FR" dirty="0" smtClean="0"/>
          </a:p>
          <a:p>
            <a:r>
              <a:rPr lang="en-GB" dirty="0" smtClean="0"/>
              <a:t>Secondly, as Blast ignores identical annotation, it seems impossible to have access to several error types at the same time for the same MWE. Also because of the hierarchical structure of the tool, we had to declare all the possible path of translation error annotation, thus having a linear path.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would have been useful to check if the same MWE appeared several time in the document to verify the translation consistency. Is the MWE always translated in the same way, according to its place in the sentence, or to the syntactic pattern in which the MWE has been found? As Blast only allows to search for error categories, and that it does not permit to search for words or patterns, we could not proceed to such an investigation.</a:t>
            </a:r>
            <a:endParaRPr lang="fr-FR" sz="1200" kern="1200" dirty="0" smtClean="0">
              <a:solidFill>
                <a:schemeClr val="tx1"/>
              </a:solidFill>
              <a:effectLst/>
              <a:latin typeface="+mn-lt"/>
              <a:ea typeface="+mn-ea"/>
              <a:cs typeface="+mn-cs"/>
            </a:endParaRPr>
          </a:p>
          <a:p>
            <a:endParaRPr lang="en-GB" dirty="0" smtClean="0"/>
          </a:p>
          <a:p>
            <a:r>
              <a:rPr lang="en-GB" dirty="0" smtClean="0"/>
              <a:t>collaborative tool would have been greatly appreciated for the MWE quality translation evaluation.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22</a:t>
            </a:fld>
            <a:endParaRPr lang="fr-FR"/>
          </a:p>
        </p:txBody>
      </p:sp>
    </p:spTree>
    <p:extLst>
      <p:ext uri="{BB962C8B-B14F-4D97-AF65-F5344CB8AC3E}">
        <p14:creationId xmlns:p14="http://schemas.microsoft.com/office/powerpoint/2010/main" val="185366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Nevertheless we have experienced mainly two kinds of problems with the evaluation criteria. Firstly, we have encountered the borderline case of annotating several MWE in a same sentence. When several MWEs were present in a same sentence, it was impossible for us to link the translation error category respectively to the related MWE. </a:t>
            </a:r>
            <a:endParaRPr lang="fr-FR" dirty="0" smtClean="0"/>
          </a:p>
          <a:p>
            <a:r>
              <a:rPr lang="en-GB" dirty="0" smtClean="0"/>
              <a:t>Secondly, as Blast ignores identical annotation, it seems impossible to have access to several error types at the same time for the same MWE. Also because of the hierarchical structure of the tool, we had to declare all the possible path of translation error annotation, thus having a linear path.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would have been useful to check if the same MWE appeared several time in the document to verify the translation consistency. Is the MWE always translated in the same way, according to its place in the sentence, or to the syntactic pattern in which the MWE has been found? As Blast only allows to search for error categories, and that it does not permit to search for words or patterns, we could not proceed to such an investigation.</a:t>
            </a:r>
            <a:endParaRPr lang="fr-FR" sz="1200" kern="1200" smtClean="0">
              <a:solidFill>
                <a:schemeClr val="tx1"/>
              </a:solidFill>
              <a:effectLst/>
              <a:latin typeface="+mn-lt"/>
              <a:ea typeface="+mn-ea"/>
              <a:cs typeface="+mn-cs"/>
            </a:endParaRPr>
          </a:p>
          <a:p>
            <a:endParaRPr lang="en-GB" dirty="0" smtClean="0"/>
          </a:p>
          <a:p>
            <a:r>
              <a:rPr lang="en-GB" dirty="0" smtClean="0"/>
              <a:t>collaborative tool would have been greatly appreciated for the MWE quality translation evaluation.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23</a:t>
            </a:fld>
            <a:endParaRPr lang="fr-FR"/>
          </a:p>
        </p:txBody>
      </p:sp>
    </p:spTree>
    <p:extLst>
      <p:ext uri="{BB962C8B-B14F-4D97-AF65-F5344CB8AC3E}">
        <p14:creationId xmlns:p14="http://schemas.microsoft.com/office/powerpoint/2010/main" val="185366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smtClean="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24</a:t>
            </a:fld>
            <a:endParaRPr lang="fr-FR"/>
          </a:p>
        </p:txBody>
      </p:sp>
    </p:spTree>
    <p:extLst>
      <p:ext uri="{BB962C8B-B14F-4D97-AF65-F5344CB8AC3E}">
        <p14:creationId xmlns:p14="http://schemas.microsoft.com/office/powerpoint/2010/main" val="185366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Out of those nine types, we decided to focus on five of them, which are the following ones:</a:t>
            </a:r>
            <a:endParaRPr lang="fr-FR"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First, Function words are characterized by a vague, and mainly functional, meaning. They include grammatical words such as conjunctions e.g. </a:t>
            </a:r>
            <a:r>
              <a:rPr lang="en-GB" sz="1200" u="sng" kern="1200" dirty="0" smtClean="0">
                <a:solidFill>
                  <a:schemeClr val="tx1"/>
                </a:solidFill>
                <a:effectLst/>
                <a:latin typeface="+mn-lt"/>
                <a:ea typeface="+mn-ea"/>
                <a:cs typeface="+mn-cs"/>
              </a:rPr>
              <a:t>even if</a:t>
            </a:r>
            <a:r>
              <a:rPr lang="en-GB" sz="1200" kern="1200" dirty="0" smtClean="0">
                <a:solidFill>
                  <a:schemeClr val="tx1"/>
                </a:solidFill>
                <a:effectLst/>
                <a:latin typeface="+mn-lt"/>
                <a:ea typeface="+mn-ea"/>
                <a:cs typeface="+mn-cs"/>
              </a:rPr>
              <a:t>, or among others, prepositions e.g. </a:t>
            </a:r>
            <a:r>
              <a:rPr lang="en-GB" sz="1200" u="sng" kern="1200" dirty="0" smtClean="0">
                <a:solidFill>
                  <a:schemeClr val="tx1"/>
                </a:solidFill>
                <a:effectLst/>
                <a:latin typeface="+mn-lt"/>
                <a:ea typeface="+mn-ea"/>
                <a:cs typeface="+mn-cs"/>
              </a:rPr>
              <a:t>in front of</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Second, Full </a:t>
            </a:r>
            <a:r>
              <a:rPr lang="en-GB" sz="1200" kern="1200" dirty="0" err="1" smtClean="0">
                <a:solidFill>
                  <a:schemeClr val="tx1"/>
                </a:solidFill>
                <a:effectLst/>
                <a:latin typeface="+mn-lt"/>
                <a:ea typeface="+mn-ea"/>
                <a:cs typeface="+mn-cs"/>
              </a:rPr>
              <a:t>Phrasemes</a:t>
            </a:r>
            <a:r>
              <a:rPr lang="en-GB" sz="1200" kern="1200" dirty="0" smtClean="0">
                <a:solidFill>
                  <a:schemeClr val="tx1"/>
                </a:solidFill>
                <a:effectLst/>
                <a:latin typeface="+mn-lt"/>
                <a:ea typeface="+mn-ea"/>
                <a:cs typeface="+mn-cs"/>
              </a:rPr>
              <a:t> include MWEs which are not compositional, e.g. </a:t>
            </a:r>
            <a:r>
              <a:rPr lang="en-GB" sz="1200" u="sng" kern="1200" dirty="0" smtClean="0">
                <a:solidFill>
                  <a:schemeClr val="tx1"/>
                </a:solidFill>
                <a:effectLst/>
                <a:latin typeface="+mn-lt"/>
                <a:ea typeface="+mn-ea"/>
                <a:cs typeface="+mn-cs"/>
              </a:rPr>
              <a:t>couch potato</a:t>
            </a:r>
            <a:r>
              <a:rPr lang="en-GB" sz="1200" kern="1200" dirty="0" smtClean="0">
                <a:solidFill>
                  <a:schemeClr val="tx1"/>
                </a:solidFill>
                <a:effectLst/>
                <a:latin typeface="+mn-lt"/>
                <a:ea typeface="+mn-ea"/>
                <a:cs typeface="+mn-cs"/>
              </a:rPr>
              <a:t>, and/or are words, mainly nouns, which refer to specific referent, e.g. </a:t>
            </a:r>
            <a:r>
              <a:rPr lang="en-GB" sz="1200" u="sng" kern="1200" dirty="0" smtClean="0">
                <a:solidFill>
                  <a:schemeClr val="tx1"/>
                </a:solidFill>
                <a:effectLst/>
                <a:latin typeface="+mn-lt"/>
                <a:ea typeface="+mn-ea"/>
                <a:cs typeface="+mn-cs"/>
              </a:rPr>
              <a:t>death penalty</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Collocations include frequent compositional expressions, e.g. </a:t>
            </a:r>
            <a:r>
              <a:rPr lang="en-GB" sz="1200" u="sng" kern="1200" dirty="0" smtClean="0">
                <a:solidFill>
                  <a:schemeClr val="tx1"/>
                </a:solidFill>
                <a:effectLst/>
                <a:latin typeface="+mn-lt"/>
                <a:ea typeface="+mn-ea"/>
                <a:cs typeface="+mn-cs"/>
              </a:rPr>
              <a:t>heavy smoker</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Technical Terms, a subtype of full </a:t>
            </a:r>
            <a:r>
              <a:rPr lang="en-GB" sz="1200" kern="1200" dirty="0" err="1" smtClean="0">
                <a:solidFill>
                  <a:schemeClr val="tx1"/>
                </a:solidFill>
                <a:effectLst/>
                <a:latin typeface="+mn-lt"/>
                <a:ea typeface="+mn-ea"/>
                <a:cs typeface="+mn-cs"/>
              </a:rPr>
              <a:t>phrasemes</a:t>
            </a:r>
            <a:r>
              <a:rPr lang="en-GB" sz="1200" kern="1200" dirty="0" smtClean="0">
                <a:solidFill>
                  <a:schemeClr val="tx1"/>
                </a:solidFill>
                <a:effectLst/>
                <a:latin typeface="+mn-lt"/>
                <a:ea typeface="+mn-ea"/>
                <a:cs typeface="+mn-cs"/>
              </a:rPr>
              <a:t>, are mainly nominal full </a:t>
            </a:r>
            <a:r>
              <a:rPr lang="en-GB" sz="1200" kern="1200" dirty="0" err="1" smtClean="0">
                <a:solidFill>
                  <a:schemeClr val="tx1"/>
                </a:solidFill>
                <a:effectLst/>
                <a:latin typeface="+mn-lt"/>
                <a:ea typeface="+mn-ea"/>
                <a:cs typeface="+mn-cs"/>
              </a:rPr>
              <a:t>phrasemes</a:t>
            </a:r>
            <a:r>
              <a:rPr lang="en-GB" sz="1200" kern="1200" dirty="0" smtClean="0">
                <a:solidFill>
                  <a:schemeClr val="tx1"/>
                </a:solidFill>
                <a:effectLst/>
                <a:latin typeface="+mn-lt"/>
                <a:ea typeface="+mn-ea"/>
                <a:cs typeface="+mn-cs"/>
              </a:rPr>
              <a:t> typical of specialized corpora.</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top of the type, the MWE annotation also consists of the part of speech of the MWE, the part of speech of the elements of the MWE, and the overlapping of MWE is also annotated…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200565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Now</a:t>
            </a:r>
            <a:r>
              <a:rPr lang="fr-FR" dirty="0" smtClean="0"/>
              <a:t> </a:t>
            </a:r>
            <a:r>
              <a:rPr lang="fr-FR" dirty="0" err="1" smtClean="0"/>
              <a:t>that</a:t>
            </a:r>
            <a:r>
              <a:rPr lang="fr-FR" dirty="0" smtClean="0"/>
              <a:t> I have </a:t>
            </a:r>
            <a:r>
              <a:rPr lang="fr-FR" dirty="0" err="1" smtClean="0"/>
              <a:t>introduced</a:t>
            </a:r>
            <a:r>
              <a:rPr lang="fr-FR" dirty="0" smtClean="0"/>
              <a:t> </a:t>
            </a:r>
            <a:r>
              <a:rPr lang="fr-FR" dirty="0" err="1" smtClean="0"/>
              <a:t>what</a:t>
            </a:r>
            <a:r>
              <a:rPr lang="fr-FR" dirty="0" smtClean="0"/>
              <a:t> I </a:t>
            </a:r>
            <a:r>
              <a:rPr lang="fr-FR" dirty="0" err="1" smtClean="0"/>
              <a:t>mean</a:t>
            </a:r>
            <a:r>
              <a:rPr lang="fr-FR" dirty="0" smtClean="0"/>
              <a:t> by MWE, I</a:t>
            </a:r>
            <a:r>
              <a:rPr lang="fr-FR" baseline="0" dirty="0" smtClean="0"/>
              <a:t> </a:t>
            </a:r>
            <a:r>
              <a:rPr lang="fr-FR" baseline="0" dirty="0" err="1" smtClean="0"/>
              <a:t>will</a:t>
            </a:r>
            <a:r>
              <a:rPr lang="fr-FR" baseline="0" dirty="0" smtClean="0"/>
              <a:t> </a:t>
            </a:r>
            <a:r>
              <a:rPr lang="fr-FR" baseline="0" dirty="0" err="1" smtClean="0"/>
              <a:t>present</a:t>
            </a:r>
            <a:r>
              <a:rPr lang="fr-FR" baseline="0" dirty="0" smtClean="0"/>
              <a:t> </a:t>
            </a:r>
            <a:r>
              <a:rPr lang="fr-FR" baseline="0" dirty="0" err="1" smtClean="0"/>
              <a:t>my</a:t>
            </a:r>
            <a:r>
              <a:rPr lang="fr-FR" baseline="0" dirty="0" smtClean="0"/>
              <a:t> </a:t>
            </a:r>
            <a:r>
              <a:rPr lang="fr-FR" baseline="0" dirty="0" err="1" smtClean="0"/>
              <a:t>work</a:t>
            </a:r>
            <a:r>
              <a:rPr lang="fr-FR" baseline="0" dirty="0" smtClean="0"/>
              <a:t> on Translation </a:t>
            </a:r>
            <a:r>
              <a:rPr lang="fr-FR" baseline="0" dirty="0" err="1" smtClean="0"/>
              <a:t>Quality</a:t>
            </a:r>
            <a:r>
              <a:rPr lang="fr-FR" baseline="0" dirty="0" smtClean="0"/>
              <a:t> Evaluation </a:t>
            </a:r>
            <a:r>
              <a:rPr lang="fr-FR" baseline="0" dirty="0" err="1" smtClean="0"/>
              <a:t>which</a:t>
            </a:r>
            <a:r>
              <a:rPr lang="fr-FR" baseline="0" dirty="0" smtClean="0"/>
              <a:t> </a:t>
            </a:r>
            <a:r>
              <a:rPr lang="fr-FR" baseline="0" dirty="0" err="1" smtClean="0"/>
              <a:t>is</a:t>
            </a:r>
            <a:r>
              <a:rPr lang="fr-FR" baseline="0" dirty="0" smtClean="0"/>
              <a:t> </a:t>
            </a:r>
            <a:r>
              <a:rPr lang="fr-FR" baseline="0" dirty="0" err="1" smtClean="0"/>
              <a:t>based</a:t>
            </a:r>
            <a:r>
              <a:rPr lang="fr-FR" baseline="0" dirty="0" smtClean="0"/>
              <a:t> on </a:t>
            </a:r>
            <a:r>
              <a:rPr lang="fr-FR" baseline="0" dirty="0" err="1" smtClean="0"/>
              <a:t>competences</a:t>
            </a:r>
            <a:r>
              <a:rPr lang="fr-FR" baseline="0" dirty="0" smtClean="0"/>
              <a:t> and </a:t>
            </a:r>
            <a:r>
              <a:rPr lang="fr-FR" baseline="0" dirty="0" err="1" smtClean="0"/>
              <a:t>task</a:t>
            </a:r>
            <a:r>
              <a:rPr lang="fr-FR" baseline="0" dirty="0" smtClean="0"/>
              <a:t> </a:t>
            </a:r>
            <a:r>
              <a:rPr lang="fr-FR" baseline="0" dirty="0" err="1" smtClean="0"/>
              <a:t>orientated</a:t>
            </a:r>
            <a:endParaRPr lang="fr-FR" baseline="0" dirty="0" smtClean="0"/>
          </a:p>
          <a:p>
            <a:r>
              <a:rPr lang="fr-FR" baseline="0" dirty="0" err="1" smtClean="0"/>
              <a:t>My</a:t>
            </a:r>
            <a:r>
              <a:rPr lang="fr-FR" baseline="0" dirty="0" smtClean="0"/>
              <a:t> first </a:t>
            </a:r>
            <a:r>
              <a:rPr lang="fr-FR" baseline="0" dirty="0" err="1" smtClean="0"/>
              <a:t>approach</a:t>
            </a:r>
            <a:r>
              <a:rPr lang="fr-FR" baseline="0" dirty="0" smtClean="0"/>
              <a:t> </a:t>
            </a:r>
            <a:r>
              <a:rPr lang="fr-FR" baseline="0" dirty="0" err="1" smtClean="0"/>
              <a:t>is</a:t>
            </a:r>
            <a:r>
              <a:rPr lang="fr-FR" baseline="0" dirty="0" smtClean="0"/>
              <a:t> to </a:t>
            </a:r>
            <a:r>
              <a:rPr lang="fr-FR" baseline="0" dirty="0" err="1" smtClean="0"/>
              <a:t>work</a:t>
            </a:r>
            <a:r>
              <a:rPr lang="fr-FR" baseline="0" dirty="0" smtClean="0"/>
              <a:t> on MWE </a:t>
            </a:r>
            <a:r>
              <a:rPr lang="fr-FR" baseline="0" dirty="0" err="1" smtClean="0"/>
              <a:t>which</a:t>
            </a:r>
            <a:r>
              <a:rPr lang="en-US" sz="1200" kern="1200" dirty="0" smtClean="0">
                <a:solidFill>
                  <a:schemeClr val="tx1"/>
                </a:solidFill>
                <a:effectLst/>
                <a:latin typeface="+mn-lt"/>
                <a:ea typeface="+mn-ea"/>
                <a:cs typeface="+mn-cs"/>
              </a:rPr>
              <a:t> are very common but not always in proportions that are sufficient for MT to give successful translations. However, as MWE are typical of the language, if they are mistranslated, the end user would consider the whole translation as a poor one even if it is not the case. </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200565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Let </a:t>
            </a:r>
            <a:r>
              <a:rPr lang="fr-FR" dirty="0" err="1" smtClean="0"/>
              <a:t>start</a:t>
            </a:r>
            <a:r>
              <a:rPr lang="fr-FR" dirty="0" smtClean="0"/>
              <a:t> </a:t>
            </a:r>
            <a:r>
              <a:rPr lang="fr-FR" dirty="0" err="1" smtClean="0"/>
              <a:t>with</a:t>
            </a:r>
            <a:r>
              <a:rPr lang="fr-FR" dirty="0" smtClean="0"/>
              <a:t> a</a:t>
            </a:r>
            <a:r>
              <a:rPr lang="fr-FR" baseline="0" dirty="0" smtClean="0"/>
              <a:t> description of </a:t>
            </a:r>
            <a:r>
              <a:rPr lang="fr-FR" baseline="0" dirty="0" err="1" smtClean="0"/>
              <a:t>our</a:t>
            </a:r>
            <a:r>
              <a:rPr lang="fr-FR" baseline="0" dirty="0" smtClean="0"/>
              <a:t> corpus </a:t>
            </a:r>
            <a:r>
              <a:rPr lang="fr-FR" baseline="0" dirty="0" err="1" smtClean="0"/>
              <a:t>which</a:t>
            </a:r>
            <a:r>
              <a:rPr lang="fr-FR" baseline="0" dirty="0" smtClean="0"/>
              <a:t> </a:t>
            </a:r>
            <a:r>
              <a:rPr lang="fr-FR" baseline="0" dirty="0" err="1" smtClean="0"/>
              <a:t>is</a:t>
            </a:r>
            <a:r>
              <a:rPr lang="fr-FR" baseline="0" dirty="0" smtClean="0"/>
              <a:t> made of…</a:t>
            </a:r>
          </a:p>
          <a:p>
            <a:endParaRPr lang="fr-FR" baseline="0" dirty="0" smtClean="0"/>
          </a:p>
          <a:p>
            <a:r>
              <a:rPr lang="fr-FR" baseline="0" dirty="0" smtClean="0"/>
              <a:t>Once </a:t>
            </a:r>
            <a:r>
              <a:rPr lang="fr-FR" baseline="0" dirty="0" err="1" smtClean="0"/>
              <a:t>translated</a:t>
            </a:r>
            <a:r>
              <a:rPr lang="fr-FR" baseline="0" dirty="0" smtClean="0"/>
              <a:t> via Moses, </a:t>
            </a:r>
            <a:r>
              <a:rPr lang="fr-FR" baseline="0" dirty="0" err="1" smtClean="0"/>
              <a:t>we</a:t>
            </a:r>
            <a:r>
              <a:rPr lang="fr-FR" baseline="0" dirty="0" smtClean="0"/>
              <a:t> have </a:t>
            </a:r>
            <a:r>
              <a:rPr lang="fr-FR" baseline="0" dirty="0" err="1" smtClean="0"/>
              <a:t>proceeded</a:t>
            </a:r>
            <a:r>
              <a:rPr lang="fr-FR" baseline="0" dirty="0" smtClean="0"/>
              <a:t> to the </a:t>
            </a:r>
            <a:r>
              <a:rPr lang="fr-FR" baseline="0" dirty="0" err="1" smtClean="0"/>
              <a:t>evaluation</a:t>
            </a:r>
            <a:r>
              <a:rPr lang="fr-FR" baseline="0" dirty="0" smtClean="0"/>
              <a:t> </a:t>
            </a:r>
            <a:r>
              <a:rPr lang="fr-FR" baseline="0" dirty="0" err="1" smtClean="0"/>
              <a:t>using</a:t>
            </a:r>
            <a:r>
              <a:rPr lang="fr-FR" baseline="0" dirty="0" smtClean="0"/>
              <a:t> the </a:t>
            </a:r>
            <a:r>
              <a:rPr lang="fr-FR" baseline="0" dirty="0" err="1" smtClean="0"/>
              <a:t>following</a:t>
            </a:r>
            <a:r>
              <a:rPr lang="fr-FR" baseline="0" dirty="0" smtClean="0"/>
              <a:t> classification..</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6</a:t>
            </a:fld>
            <a:endParaRPr lang="fr-FR"/>
          </a:p>
        </p:txBody>
      </p:sp>
    </p:spTree>
    <p:extLst>
      <p:ext uri="{BB962C8B-B14F-4D97-AF65-F5344CB8AC3E}">
        <p14:creationId xmlns:p14="http://schemas.microsoft.com/office/powerpoint/2010/main" val="200565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Linguistic</a:t>
            </a:r>
            <a:r>
              <a:rPr lang="fr-FR" dirty="0" smtClean="0"/>
              <a:t> classification</a:t>
            </a:r>
          </a:p>
          <a:p>
            <a:r>
              <a:rPr lang="fr-FR" dirty="0" smtClean="0"/>
              <a:t>…</a:t>
            </a:r>
          </a:p>
          <a:p>
            <a:r>
              <a:rPr lang="en-US" sz="1200" kern="1200" dirty="0" smtClean="0">
                <a:solidFill>
                  <a:schemeClr val="tx1"/>
                </a:solidFill>
                <a:effectLst/>
                <a:latin typeface="+mn-lt"/>
                <a:ea typeface="+mn-ea"/>
                <a:cs typeface="+mn-cs"/>
              </a:rPr>
              <a:t>However, we wanted to track some more pieces of information. We have therefore added to the </a:t>
            </a:r>
            <a:r>
              <a:rPr lang="en-US" sz="1200" kern="1200" dirty="0" err="1" smtClean="0">
                <a:solidFill>
                  <a:schemeClr val="tx1"/>
                </a:solidFill>
                <a:effectLst/>
                <a:latin typeface="+mn-lt"/>
                <a:ea typeface="+mn-ea"/>
                <a:cs typeface="+mn-cs"/>
              </a:rPr>
              <a:t>Vilar's</a:t>
            </a:r>
            <a:r>
              <a:rPr lang="en-US" sz="1200" kern="1200" dirty="0" smtClean="0">
                <a:solidFill>
                  <a:schemeClr val="tx1"/>
                </a:solidFill>
                <a:effectLst/>
                <a:latin typeface="+mn-lt"/>
                <a:ea typeface="+mn-ea"/>
                <a:cs typeface="+mn-cs"/>
              </a:rPr>
              <a:t> classification the four following features. </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7</a:t>
            </a:fld>
            <a:endParaRPr lang="fr-FR"/>
          </a:p>
        </p:txBody>
      </p:sp>
    </p:spTree>
    <p:extLst>
      <p:ext uri="{BB962C8B-B14F-4D97-AF65-F5344CB8AC3E}">
        <p14:creationId xmlns:p14="http://schemas.microsoft.com/office/powerpoint/2010/main" val="25715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Consequently</a:t>
            </a:r>
            <a:r>
              <a:rPr lang="fr-FR" dirty="0" smtClean="0"/>
              <a:t> </a:t>
            </a:r>
            <a:r>
              <a:rPr lang="fr-FR" dirty="0" err="1" smtClean="0"/>
              <a:t>we</a:t>
            </a:r>
            <a:r>
              <a:rPr lang="fr-FR" dirty="0" smtClean="0"/>
              <a:t> have </a:t>
            </a:r>
            <a:r>
              <a:rPr lang="fr-FR" dirty="0" err="1" smtClean="0"/>
              <a:t>added</a:t>
            </a:r>
            <a:r>
              <a:rPr lang="fr-FR" baseline="0" dirty="0" smtClean="0"/>
              <a:t> the </a:t>
            </a:r>
            <a:r>
              <a:rPr lang="fr-FR" baseline="0" dirty="0" err="1" smtClean="0"/>
              <a:t>following</a:t>
            </a:r>
            <a:r>
              <a:rPr lang="fr-FR" baseline="0" dirty="0" smtClean="0"/>
              <a:t> </a:t>
            </a:r>
            <a:r>
              <a:rPr lang="fr-FR" baseline="0" dirty="0" err="1" smtClean="0"/>
              <a:t>things</a:t>
            </a:r>
            <a:endParaRPr lang="fr-FR" baseline="0" dirty="0" smtClean="0"/>
          </a:p>
          <a:p>
            <a:r>
              <a:rPr lang="fr-FR" baseline="0" dirty="0" smtClean="0"/>
              <a:t>…</a:t>
            </a:r>
          </a:p>
          <a:p>
            <a:r>
              <a:rPr lang="fr-FR" baseline="0" dirty="0" err="1" smtClean="0"/>
              <a:t>Those</a:t>
            </a:r>
            <a:r>
              <a:rPr lang="fr-FR" baseline="0" dirty="0" smtClean="0"/>
              <a:t> 4 </a:t>
            </a:r>
            <a:r>
              <a:rPr lang="fr-FR" baseline="0" dirty="0" err="1" smtClean="0"/>
              <a:t>features</a:t>
            </a:r>
            <a:r>
              <a:rPr lang="fr-FR" baseline="0" dirty="0" smtClean="0"/>
              <a:t> have been </a:t>
            </a:r>
            <a:r>
              <a:rPr lang="fr-FR" baseline="0" dirty="0" err="1" smtClean="0"/>
              <a:t>added</a:t>
            </a:r>
            <a:r>
              <a:rPr lang="fr-FR" baseline="0" dirty="0" smtClean="0"/>
              <a:t> to the </a:t>
            </a:r>
            <a:r>
              <a:rPr lang="fr-FR" baseline="0" dirty="0" err="1" smtClean="0"/>
              <a:t>evaluation</a:t>
            </a:r>
            <a:r>
              <a:rPr lang="fr-FR" baseline="0" dirty="0" smtClean="0"/>
              <a:t> </a:t>
            </a:r>
            <a:r>
              <a:rPr lang="fr-FR" baseline="0" dirty="0" err="1" smtClean="0"/>
              <a:t>tool</a:t>
            </a:r>
            <a:r>
              <a:rPr lang="fr-FR" baseline="0" dirty="0" smtClean="0"/>
              <a:t> </a:t>
            </a:r>
            <a:r>
              <a:rPr lang="fr-FR" baseline="0" dirty="0" err="1" smtClean="0"/>
              <a:t>criteria</a:t>
            </a:r>
            <a:r>
              <a:rPr lang="fr-FR" baseline="0" dirty="0" smtClean="0"/>
              <a:t> I </a:t>
            </a:r>
            <a:r>
              <a:rPr lang="fr-FR" baseline="0" dirty="0" err="1" smtClean="0"/>
              <a:t>am</a:t>
            </a:r>
            <a:r>
              <a:rPr lang="fr-FR" baseline="0" dirty="0" smtClean="0"/>
              <a:t> </a:t>
            </a:r>
            <a:r>
              <a:rPr lang="fr-FR" baseline="0" dirty="0" err="1" smtClean="0"/>
              <a:t>going</a:t>
            </a:r>
            <a:r>
              <a:rPr lang="fr-FR" baseline="0" dirty="0" smtClean="0"/>
              <a:t> to </a:t>
            </a:r>
            <a:r>
              <a:rPr lang="fr-FR" baseline="0" dirty="0" err="1" smtClean="0"/>
              <a:t>present</a:t>
            </a:r>
            <a:r>
              <a:rPr lang="fr-FR" baseline="0" dirty="0" smtClean="0"/>
              <a:t> </a:t>
            </a:r>
            <a:r>
              <a:rPr lang="fr-FR" baseline="0" dirty="0" err="1" smtClean="0"/>
              <a:t>now</a:t>
            </a:r>
            <a:r>
              <a:rPr lang="fr-FR" baseline="0" dirty="0" smtClean="0"/>
              <a:t> </a:t>
            </a:r>
            <a:r>
              <a:rPr lang="fr-FR" baseline="0" dirty="0" err="1" smtClean="0"/>
              <a:t>that</a:t>
            </a:r>
            <a:r>
              <a:rPr lang="fr-FR" baseline="0" dirty="0" smtClean="0"/>
              <a:t> I </a:t>
            </a:r>
            <a:r>
              <a:rPr lang="fr-FR" baseline="0" dirty="0" err="1" smtClean="0"/>
              <a:t>am</a:t>
            </a:r>
            <a:r>
              <a:rPr lang="fr-FR" baseline="0" dirty="0" smtClean="0"/>
              <a:t> </a:t>
            </a:r>
            <a:r>
              <a:rPr lang="fr-FR" baseline="0" dirty="0" err="1" smtClean="0"/>
              <a:t>done</a:t>
            </a:r>
            <a:r>
              <a:rPr lang="fr-FR" baseline="0" dirty="0" smtClean="0"/>
              <a:t> </a:t>
            </a:r>
            <a:r>
              <a:rPr lang="fr-FR" baseline="0" dirty="0" err="1" smtClean="0"/>
              <a:t>with</a:t>
            </a:r>
            <a:r>
              <a:rPr lang="fr-FR" baseline="0" dirty="0" smtClean="0"/>
              <a:t> the classification description</a:t>
            </a: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8</a:t>
            </a:fld>
            <a:endParaRPr lang="fr-FR"/>
          </a:p>
        </p:txBody>
      </p:sp>
    </p:spTree>
    <p:extLst>
      <p:ext uri="{BB962C8B-B14F-4D97-AF65-F5344CB8AC3E}">
        <p14:creationId xmlns:p14="http://schemas.microsoft.com/office/powerpoint/2010/main" val="187584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have </a:t>
            </a:r>
            <a:r>
              <a:rPr lang="fr-FR" dirty="0" err="1" smtClean="0"/>
              <a:t>used</a:t>
            </a:r>
            <a:r>
              <a:rPr lang="fr-FR" baseline="0" dirty="0" smtClean="0"/>
              <a:t> Blast</a:t>
            </a:r>
          </a:p>
          <a:p>
            <a:r>
              <a:rPr lang="fr-FR" baseline="0" dirty="0" smtClean="0"/>
              <a:t>…</a:t>
            </a:r>
          </a:p>
          <a:p>
            <a:r>
              <a:rPr lang="fr-FR" baseline="0" dirty="0" err="1" smtClean="0"/>
              <a:t>Now</a:t>
            </a:r>
            <a:r>
              <a:rPr lang="fr-FR" baseline="0" dirty="0" smtClean="0"/>
              <a:t> </a:t>
            </a:r>
            <a:r>
              <a:rPr lang="fr-FR" baseline="0" dirty="0" err="1" smtClean="0"/>
              <a:t>that</a:t>
            </a:r>
            <a:r>
              <a:rPr lang="fr-FR" baseline="0" dirty="0" smtClean="0"/>
              <a:t> </a:t>
            </a:r>
            <a:r>
              <a:rPr lang="fr-FR" baseline="0" dirty="0" err="1" smtClean="0"/>
              <a:t>you</a:t>
            </a:r>
            <a:r>
              <a:rPr lang="fr-FR" baseline="0" dirty="0" smtClean="0"/>
              <a:t> have an </a:t>
            </a:r>
            <a:r>
              <a:rPr lang="fr-FR" baseline="0" dirty="0" err="1" smtClean="0"/>
              <a:t>idea</a:t>
            </a:r>
            <a:r>
              <a:rPr lang="fr-FR" baseline="0" dirty="0" smtClean="0"/>
              <a:t> of how blast looks </a:t>
            </a:r>
            <a:r>
              <a:rPr lang="fr-FR" baseline="0" dirty="0" err="1" smtClean="0"/>
              <a:t>like</a:t>
            </a:r>
            <a:r>
              <a:rPr lang="fr-FR" baseline="0" dirty="0" smtClean="0"/>
              <a:t> I </a:t>
            </a:r>
            <a:r>
              <a:rPr lang="fr-FR" baseline="0" dirty="0" err="1" smtClean="0"/>
              <a:t>am</a:t>
            </a:r>
            <a:r>
              <a:rPr lang="fr-FR" baseline="0" dirty="0" smtClean="0"/>
              <a:t> </a:t>
            </a:r>
            <a:r>
              <a:rPr lang="fr-FR" baseline="0" dirty="0" err="1" smtClean="0"/>
              <a:t>going</a:t>
            </a:r>
            <a:r>
              <a:rPr lang="fr-FR" baseline="0" dirty="0" smtClean="0"/>
              <a:t> to </a:t>
            </a:r>
            <a:r>
              <a:rPr lang="fr-FR" baseline="0" dirty="0" err="1" smtClean="0"/>
              <a:t>describe</a:t>
            </a:r>
            <a:r>
              <a:rPr lang="fr-FR" baseline="0" dirty="0" smtClean="0"/>
              <a:t> the </a:t>
            </a:r>
            <a:r>
              <a:rPr lang="fr-FR" baseline="0" dirty="0" err="1" smtClean="0"/>
              <a:t>results</a:t>
            </a:r>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9</a:t>
            </a:fld>
            <a:endParaRPr lang="fr-FR"/>
          </a:p>
        </p:txBody>
      </p:sp>
    </p:spTree>
    <p:extLst>
      <p:ext uri="{BB962C8B-B14F-4D97-AF65-F5344CB8AC3E}">
        <p14:creationId xmlns:p14="http://schemas.microsoft.com/office/powerpoint/2010/main" val="155924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Collocation type (C), with 308 occurrences. </a:t>
            </a:r>
          </a:p>
          <a:p>
            <a:r>
              <a:rPr lang="en-US" sz="1200" kern="1200" dirty="0" smtClean="0">
                <a:solidFill>
                  <a:schemeClr val="tx1"/>
                </a:solidFill>
                <a:effectLst/>
                <a:latin typeface="+mn-lt"/>
                <a:ea typeface="+mn-ea"/>
                <a:cs typeface="+mn-cs"/>
              </a:rPr>
              <a:t>the smallest quantity is the Named Entities (EN), 9 occurrences</a:t>
            </a:r>
            <a:r>
              <a:rPr lang="fr-FR" dirty="0" smtClean="0">
                <a:effectLst/>
              </a:rPr>
              <a:t> </a:t>
            </a:r>
          </a:p>
          <a:p>
            <a:r>
              <a:rPr lang="en-GB" sz="1200" kern="1200" dirty="0" smtClean="0">
                <a:solidFill>
                  <a:schemeClr val="tx1"/>
                </a:solidFill>
                <a:effectLst/>
                <a:latin typeface="+mn-lt"/>
                <a:ea typeface="+mn-ea"/>
                <a:cs typeface="+mn-cs"/>
              </a:rPr>
              <a:t>the ratio of bad translation over the not attested translation (MT/TNA), given in the eighth column, for EN is the highest with 100%. It means that when a MWE of the Named Entity type has been translated by a non attested translation it was also always a bad translation.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contrary, when a MWE of the Technical Term Type (T) was translated by an attested translation, it was always a good translation. The ratio good translation over attested translation, BT/TA, is 100% as mentioned in column number 5.</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validity control, when an attested translation was given, it has never been a bad translation. The ratio MT/TA, appearing in the seventh column, is 0% for any type of MWE.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10</a:t>
            </a:fld>
            <a:endParaRPr lang="fr-FR"/>
          </a:p>
        </p:txBody>
      </p:sp>
    </p:spTree>
    <p:extLst>
      <p:ext uri="{BB962C8B-B14F-4D97-AF65-F5344CB8AC3E}">
        <p14:creationId xmlns:p14="http://schemas.microsoft.com/office/powerpoint/2010/main" val="236368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5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p:cNvGrpSpPr/>
          <p:nvPr userDrawn="1"/>
        </p:nvGrpSpPr>
        <p:grpSpPr>
          <a:xfrm>
            <a:off x="380505" y="1"/>
            <a:ext cx="8763493" cy="5157791"/>
            <a:chOff x="380504" y="0"/>
            <a:chExt cx="8763493" cy="6877055"/>
          </a:xfrm>
        </p:grpSpPr>
        <p:pic>
          <p:nvPicPr>
            <p:cNvPr id="12" name="Image 11" descr="LOGO_UGA_VO_RV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63" y="0"/>
              <a:ext cx="1294537" cy="839870"/>
            </a:xfrm>
            <a:prstGeom prst="rect">
              <a:avLst/>
            </a:prstGeom>
          </p:spPr>
        </p:pic>
        <p:pic>
          <p:nvPicPr>
            <p:cNvPr id="13" name="Image 12"/>
            <p:cNvPicPr preferRelativeResize="0">
              <a:picLocks/>
            </p:cNvPicPr>
            <p:nvPr/>
          </p:nvPicPr>
          <p:blipFill>
            <a:blip r:embed="rId3"/>
            <a:stretch>
              <a:fillRect/>
            </a:stretch>
          </p:blipFill>
          <p:spPr>
            <a:xfrm rot="5400000">
              <a:off x="5450827" y="3183885"/>
              <a:ext cx="366415" cy="7019925"/>
            </a:xfrm>
            <a:prstGeom prst="rect">
              <a:avLst/>
            </a:prstGeom>
            <a:solidFill>
              <a:srgbClr val="C0504D"/>
            </a:solidFill>
          </p:spPr>
        </p:pic>
        <p:sp>
          <p:nvSpPr>
            <p:cNvPr id="14" name="Rectangle 13"/>
            <p:cNvSpPr/>
            <p:nvPr/>
          </p:nvSpPr>
          <p:spPr>
            <a:xfrm>
              <a:off x="380504" y="0"/>
              <a:ext cx="1628944" cy="347359"/>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80504" y="6510640"/>
              <a:ext cx="1628944" cy="347359"/>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380504" y="1586216"/>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3" name="Espace réservé de la date 22"/>
          <p:cNvSpPr>
            <a:spLocks noGrp="1"/>
          </p:cNvSpPr>
          <p:nvPr>
            <p:ph type="dt" sz="half" idx="10"/>
          </p:nvPr>
        </p:nvSpPr>
        <p:spPr>
          <a:xfrm>
            <a:off x="380504" y="4856867"/>
            <a:ext cx="1628944" cy="273844"/>
          </a:xfrm>
        </p:spPr>
        <p:txBody>
          <a:bodyPr/>
          <a:lstStyle>
            <a:lvl1pPr algn="ctr">
              <a:defRPr>
                <a:solidFill>
                  <a:schemeClr val="bg1"/>
                </a:solidFill>
                <a:latin typeface="Arial" pitchFamily="34" charset="0"/>
                <a:cs typeface="Arial" pitchFamily="34" charset="0"/>
              </a:defRPr>
            </a:lvl1pPr>
          </a:lstStyle>
          <a:p>
            <a:fld id="{8DA5CD1C-9CFE-485D-A1BE-C8E6868D7B36}" type="datetime1">
              <a:rPr lang="fr-FR" smtClean="0"/>
              <a:t>13/11/16</a:t>
            </a:fld>
            <a:endParaRPr lang="fr-FR" dirty="0"/>
          </a:p>
        </p:txBody>
      </p:sp>
      <p:sp>
        <p:nvSpPr>
          <p:cNvPr id="24" name="Espace réservé du pied de page 23"/>
          <p:cNvSpPr>
            <a:spLocks noGrp="1"/>
          </p:cNvSpPr>
          <p:nvPr>
            <p:ph type="ftr" sz="quarter" idx="11"/>
          </p:nvPr>
        </p:nvSpPr>
        <p:spPr>
          <a:xfrm>
            <a:off x="6156176" y="4869656"/>
            <a:ext cx="2895600" cy="273844"/>
          </a:xfrm>
        </p:spPr>
        <p:txBody>
          <a:bodyPr/>
          <a:lstStyle>
            <a:lvl1pPr algn="r">
              <a:defRPr>
                <a:solidFill>
                  <a:schemeClr val="bg1"/>
                </a:solidFill>
                <a:latin typeface="Arial" pitchFamily="34" charset="0"/>
                <a:cs typeface="Arial" pitchFamily="34" charset="0"/>
              </a:defRPr>
            </a:lvl1pPr>
          </a:lstStyle>
          <a:p>
            <a:r>
              <a:rPr lang="fr-FR" smtClean="0"/>
              <a:t>Titre de votre présentation</a:t>
            </a:r>
            <a:endParaRPr lang="fr-FR" dirty="0"/>
          </a:p>
        </p:txBody>
      </p:sp>
      <p:sp>
        <p:nvSpPr>
          <p:cNvPr id="26" name="Titre 1"/>
          <p:cNvSpPr>
            <a:spLocks noGrp="1"/>
          </p:cNvSpPr>
          <p:nvPr>
            <p:ph type="ctrTitle"/>
          </p:nvPr>
        </p:nvSpPr>
        <p:spPr>
          <a:xfrm>
            <a:off x="380504" y="335105"/>
            <a:ext cx="7772400" cy="854557"/>
          </a:xfrm>
        </p:spPr>
        <p:txBody>
          <a:bodyPr>
            <a:normAutofit/>
          </a:bodyPr>
          <a:lstStyle>
            <a:lvl1pPr algn="l">
              <a:defRPr sz="2800" b="1">
                <a:solidFill>
                  <a:srgbClr val="E30613"/>
                </a:solidFill>
                <a:latin typeface="Arial" pitchFamily="34" charset="0"/>
                <a:cs typeface="Arial" pitchFamily="34" charset="0"/>
              </a:defRPr>
            </a:lvl1pPr>
          </a:lstStyle>
          <a:p>
            <a:r>
              <a:rPr lang="fr-FR" dirty="0" smtClean="0"/>
              <a:t>Cliquez et modifiez le titre</a:t>
            </a:r>
            <a:endParaRPr lang="fr-FR" dirty="0"/>
          </a:p>
        </p:txBody>
      </p:sp>
      <p:sp>
        <p:nvSpPr>
          <p:cNvPr id="27" name="Sous-titre 2"/>
          <p:cNvSpPr>
            <a:spLocks noGrp="1"/>
          </p:cNvSpPr>
          <p:nvPr>
            <p:ph type="subTitle" idx="1"/>
          </p:nvPr>
        </p:nvSpPr>
        <p:spPr>
          <a:xfrm>
            <a:off x="358361" y="1491630"/>
            <a:ext cx="6400800" cy="1314450"/>
          </a:xfr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Tree>
    <p:extLst>
      <p:ext uri="{BB962C8B-B14F-4D97-AF65-F5344CB8AC3E}">
        <p14:creationId xmlns:p14="http://schemas.microsoft.com/office/powerpoint/2010/main" val="219880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grpSp>
        <p:nvGrpSpPr>
          <p:cNvPr id="11" name="Groupe 10"/>
          <p:cNvGrpSpPr/>
          <p:nvPr userDrawn="1"/>
        </p:nvGrpSpPr>
        <p:grpSpPr>
          <a:xfrm>
            <a:off x="380505" y="1"/>
            <a:ext cx="8763493" cy="5157791"/>
            <a:chOff x="380504" y="0"/>
            <a:chExt cx="8763493" cy="6877055"/>
          </a:xfrm>
        </p:grpSpPr>
        <p:pic>
          <p:nvPicPr>
            <p:cNvPr id="12" name="Image 11" descr="LOGO_UGA_VO_RV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63" y="0"/>
              <a:ext cx="1294537" cy="839870"/>
            </a:xfrm>
            <a:prstGeom prst="rect">
              <a:avLst/>
            </a:prstGeom>
          </p:spPr>
        </p:pic>
        <p:pic>
          <p:nvPicPr>
            <p:cNvPr id="13" name="Image 12"/>
            <p:cNvPicPr preferRelativeResize="0">
              <a:picLocks/>
            </p:cNvPicPr>
            <p:nvPr/>
          </p:nvPicPr>
          <p:blipFill>
            <a:blip r:embed="rId3"/>
            <a:stretch>
              <a:fillRect/>
            </a:stretch>
          </p:blipFill>
          <p:spPr>
            <a:xfrm rot="5400000">
              <a:off x="5450827" y="3183885"/>
              <a:ext cx="366415" cy="7019925"/>
            </a:xfrm>
            <a:prstGeom prst="rect">
              <a:avLst/>
            </a:prstGeom>
            <a:solidFill>
              <a:srgbClr val="C0504D"/>
            </a:solidFill>
          </p:spPr>
        </p:pic>
        <p:sp>
          <p:nvSpPr>
            <p:cNvPr id="14" name="Rectangle 13"/>
            <p:cNvSpPr/>
            <p:nvPr/>
          </p:nvSpPr>
          <p:spPr>
            <a:xfrm>
              <a:off x="380504" y="0"/>
              <a:ext cx="1628944" cy="347359"/>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80504" y="6510640"/>
              <a:ext cx="1628944" cy="347359"/>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380504" y="1586216"/>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3" name="Espace réservé de la date 22"/>
          <p:cNvSpPr>
            <a:spLocks noGrp="1"/>
          </p:cNvSpPr>
          <p:nvPr>
            <p:ph type="dt" sz="half" idx="10"/>
          </p:nvPr>
        </p:nvSpPr>
        <p:spPr>
          <a:xfrm>
            <a:off x="380504" y="4856867"/>
            <a:ext cx="1628944" cy="273844"/>
          </a:xfrm>
        </p:spPr>
        <p:txBody>
          <a:bodyPr/>
          <a:lstStyle>
            <a:lvl1pPr algn="ctr">
              <a:defRPr>
                <a:solidFill>
                  <a:schemeClr val="bg1"/>
                </a:solidFill>
                <a:latin typeface="Arial" pitchFamily="34" charset="0"/>
                <a:cs typeface="Arial" pitchFamily="34" charset="0"/>
              </a:defRPr>
            </a:lvl1pPr>
          </a:lstStyle>
          <a:p>
            <a:fld id="{8DA5CD1C-9CFE-485D-A1BE-C8E6868D7B36}" type="datetime1">
              <a:rPr lang="fr-FR" smtClean="0"/>
              <a:t>13/11/16</a:t>
            </a:fld>
            <a:endParaRPr lang="fr-FR" dirty="0"/>
          </a:p>
        </p:txBody>
      </p:sp>
      <p:sp>
        <p:nvSpPr>
          <p:cNvPr id="24" name="Espace réservé du pied de page 23"/>
          <p:cNvSpPr>
            <a:spLocks noGrp="1"/>
          </p:cNvSpPr>
          <p:nvPr>
            <p:ph type="ftr" sz="quarter" idx="11"/>
          </p:nvPr>
        </p:nvSpPr>
        <p:spPr>
          <a:xfrm>
            <a:off x="6156176" y="4869656"/>
            <a:ext cx="2895600" cy="273844"/>
          </a:xfrm>
        </p:spPr>
        <p:txBody>
          <a:bodyPr/>
          <a:lstStyle>
            <a:lvl1pPr algn="r">
              <a:defRPr>
                <a:solidFill>
                  <a:schemeClr val="bg1"/>
                </a:solidFill>
                <a:latin typeface="Arial" pitchFamily="34" charset="0"/>
                <a:cs typeface="Arial" pitchFamily="34" charset="0"/>
              </a:defRPr>
            </a:lvl1pPr>
          </a:lstStyle>
          <a:p>
            <a:r>
              <a:rPr lang="fr-FR" smtClean="0"/>
              <a:t>Titre de votre présentation</a:t>
            </a:r>
            <a:endParaRPr lang="fr-FR" dirty="0"/>
          </a:p>
        </p:txBody>
      </p:sp>
      <p:sp>
        <p:nvSpPr>
          <p:cNvPr id="26" name="Titre 1"/>
          <p:cNvSpPr>
            <a:spLocks noGrp="1"/>
          </p:cNvSpPr>
          <p:nvPr>
            <p:ph type="ctrTitle"/>
          </p:nvPr>
        </p:nvSpPr>
        <p:spPr>
          <a:xfrm>
            <a:off x="380504" y="335105"/>
            <a:ext cx="8153896" cy="854557"/>
          </a:xfrm>
        </p:spPr>
        <p:txBody>
          <a:bodyPr>
            <a:normAutofit/>
          </a:bodyPr>
          <a:lstStyle>
            <a:lvl1pPr algn="l">
              <a:defRPr sz="2800" b="1">
                <a:solidFill>
                  <a:srgbClr val="E30613"/>
                </a:solidFill>
                <a:latin typeface="Arial" pitchFamily="34" charset="0"/>
                <a:cs typeface="Arial" pitchFamily="34" charset="0"/>
              </a:defRPr>
            </a:lvl1pPr>
          </a:lstStyle>
          <a:p>
            <a:r>
              <a:rPr lang="fr-FR" dirty="0" smtClean="0"/>
              <a:t>Cliquez et modifiez le titre</a:t>
            </a:r>
            <a:endParaRPr lang="fr-FR" dirty="0"/>
          </a:p>
        </p:txBody>
      </p:sp>
      <p:sp>
        <p:nvSpPr>
          <p:cNvPr id="3" name="Espace réservé du texte 2"/>
          <p:cNvSpPr>
            <a:spLocks noGrp="1"/>
          </p:cNvSpPr>
          <p:nvPr>
            <p:ph type="body" sz="quarter" idx="12"/>
          </p:nvPr>
        </p:nvSpPr>
        <p:spPr>
          <a:xfrm>
            <a:off x="380504" y="1491630"/>
            <a:ext cx="8153896" cy="1620441"/>
          </a:xfrm>
        </p:spPr>
        <p:txBody>
          <a:bodyPr/>
          <a:lstStyle>
            <a:lvl1pPr marL="342900" indent="-342900">
              <a:buClr>
                <a:schemeClr val="tx1">
                  <a:lumMod val="65000"/>
                  <a:lumOff val="35000"/>
                </a:schemeClr>
              </a:buClr>
              <a:buFont typeface="Wingdings" pitchFamily="2" charset="2"/>
              <a:buChar char="§"/>
              <a:defRPr sz="2800">
                <a:latin typeface="Arial" pitchFamily="34" charset="0"/>
                <a:cs typeface="Arial" pitchFamily="34" charset="0"/>
              </a:defRPr>
            </a:lvl1pPr>
            <a:lvl2pPr>
              <a:defRPr>
                <a:latin typeface="Arial" pitchFamily="34" charset="0"/>
                <a:cs typeface="Arial"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131403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01EC62-91A9-7A4C-AD54-E9565F4FA509}" type="datetime2">
              <a:rPr lang="fr-FR" smtClean="0"/>
              <a:t>dimanche 13 novembre 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2AAA50-1E89-B34C-8477-5F736D4F2309}" type="slidenum">
              <a:rPr lang="fr-FR" smtClean="0"/>
              <a:t>‹#›</a:t>
            </a:fld>
            <a:endParaRPr lang="fr-FR"/>
          </a:p>
        </p:txBody>
      </p:sp>
    </p:spTree>
    <p:extLst>
      <p:ext uri="{BB962C8B-B14F-4D97-AF65-F5344CB8AC3E}">
        <p14:creationId xmlns:p14="http://schemas.microsoft.com/office/powerpoint/2010/main" val="52080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37F244-AB93-4434-8332-93B68ECFFF3D}" type="datetime1">
              <a:rPr lang="fr-FR" smtClean="0"/>
              <a:t>13/11/16</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Titre de votre présentation</a:t>
            </a:r>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C940FC-8DC0-4158-BA1C-5E09F49F23F3}" type="slidenum">
              <a:rPr lang="fr-FR" smtClean="0"/>
              <a:t>‹#›</a:t>
            </a:fld>
            <a:endParaRPr lang="fr-FR"/>
          </a:p>
        </p:txBody>
      </p:sp>
    </p:spTree>
    <p:extLst>
      <p:ext uri="{BB962C8B-B14F-4D97-AF65-F5344CB8AC3E}">
        <p14:creationId xmlns:p14="http://schemas.microsoft.com/office/powerpoint/2010/main" val="125286166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62"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emf"/><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Document_Microsoft_Word2.docx"/><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package" Target="../embeddings/Document_Microsoft_Word3.docx"/><Relationship Id="rId7"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Document_Microsoft_Word4.docx"/><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package" Target="../embeddings/Document_Microsoft_Word5.docx"/><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Document_Microsoft_Word6.docx"/><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Document_Microsoft_Word7.docx"/><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Document_Microsoft_Word1.docx"/><Relationship Id="rId5" Type="http://schemas.openxmlformats.org/officeDocument/2006/relationships/image" Target="../media/image9.emf"/><Relationship Id="rId6" Type="http://schemas.openxmlformats.org/officeDocument/2006/relationships/image" Target="../media/image6.png"/><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18997" r="3213" b="9104"/>
          <a:stretch/>
        </p:blipFill>
        <p:spPr>
          <a:xfrm>
            <a:off x="0" y="-1"/>
            <a:ext cx="9144000" cy="3571876"/>
          </a:xfrm>
          <a:prstGeom prst="rect">
            <a:avLst/>
          </a:prstGeom>
        </p:spPr>
      </p:pic>
      <p:pic>
        <p:nvPicPr>
          <p:cNvPr id="8" name="Image 7" descr="filtr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63"/>
            <a:ext cx="4759627" cy="3583942"/>
          </a:xfrm>
          <a:prstGeom prst="rect">
            <a:avLst/>
          </a:prstGeom>
        </p:spPr>
      </p:pic>
      <p:pic>
        <p:nvPicPr>
          <p:cNvPr id="4" name="Image 3" descr="LOGO_UGA_VO_RV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40" y="1"/>
            <a:ext cx="1970798" cy="958961"/>
          </a:xfrm>
          <a:prstGeom prst="rect">
            <a:avLst/>
          </a:prstGeom>
        </p:spPr>
      </p:pic>
      <p:grpSp>
        <p:nvGrpSpPr>
          <p:cNvPr id="3" name="Groupe 2"/>
          <p:cNvGrpSpPr/>
          <p:nvPr/>
        </p:nvGrpSpPr>
        <p:grpSpPr>
          <a:xfrm>
            <a:off x="389965" y="3581479"/>
            <a:ext cx="7601510" cy="1590647"/>
            <a:chOff x="389965" y="4775305"/>
            <a:chExt cx="7601510" cy="2120862"/>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fr-FR" sz="3000" b="1" dirty="0" smtClean="0">
                  <a:solidFill>
                    <a:srgbClr val="E30613"/>
                  </a:solidFill>
                  <a:latin typeface="Arial" pitchFamily="34" charset="0"/>
                  <a:cs typeface="Arial" pitchFamily="34" charset="0"/>
                </a:rPr>
                <a:t>Translation </a:t>
              </a:r>
              <a:r>
                <a:rPr lang="fr-FR" sz="3000" b="1" dirty="0" err="1" smtClean="0">
                  <a:solidFill>
                    <a:srgbClr val="E30613"/>
                  </a:solidFill>
                  <a:latin typeface="Arial" pitchFamily="34" charset="0"/>
                  <a:cs typeface="Arial" pitchFamily="34" charset="0"/>
                </a:rPr>
                <a:t>Quality</a:t>
              </a:r>
              <a:r>
                <a:rPr lang="fr-FR" sz="3000" b="1" dirty="0" smtClean="0">
                  <a:solidFill>
                    <a:srgbClr val="E30613"/>
                  </a:solidFill>
                  <a:latin typeface="Arial" pitchFamily="34" charset="0"/>
                  <a:cs typeface="Arial" pitchFamily="34" charset="0"/>
                </a:rPr>
                <a:t> Evaluation of </a:t>
              </a:r>
              <a:r>
                <a:rPr lang="fr-FR" sz="3000" b="1" dirty="0" err="1" smtClean="0">
                  <a:solidFill>
                    <a:srgbClr val="E30613"/>
                  </a:solidFill>
                  <a:latin typeface="Arial" pitchFamily="34" charset="0"/>
                  <a:cs typeface="Arial" pitchFamily="34" charset="0"/>
                </a:rPr>
                <a:t>MWEs</a:t>
              </a:r>
              <a:r>
                <a:rPr lang="fr-FR" sz="3000" b="1" dirty="0" smtClean="0">
                  <a:solidFill>
                    <a:srgbClr val="E30613"/>
                  </a:solidFill>
                  <a:latin typeface="Arial" pitchFamily="34" charset="0"/>
                  <a:cs typeface="Arial" pitchFamily="34" charset="0"/>
                </a:rPr>
                <a:t> </a:t>
              </a:r>
              <a:r>
                <a:rPr lang="fr-FR" sz="3000" b="1" dirty="0" err="1" smtClean="0">
                  <a:solidFill>
                    <a:srgbClr val="E30613"/>
                  </a:solidFill>
                  <a:latin typeface="Arial" pitchFamily="34" charset="0"/>
                  <a:cs typeface="Arial" pitchFamily="34" charset="0"/>
                </a:rPr>
                <a:t>from</a:t>
              </a:r>
              <a:r>
                <a:rPr lang="fr-FR" sz="3000" b="1" dirty="0" smtClean="0">
                  <a:solidFill>
                    <a:srgbClr val="E30613"/>
                  </a:solidFill>
                  <a:latin typeface="Arial" pitchFamily="34" charset="0"/>
                  <a:cs typeface="Arial" pitchFamily="34" charset="0"/>
                </a:rPr>
                <a:t> French to English </a:t>
              </a:r>
              <a:r>
                <a:rPr lang="fr-FR" sz="3000" b="1" dirty="0" err="1" smtClean="0">
                  <a:solidFill>
                    <a:srgbClr val="E30613"/>
                  </a:solidFill>
                  <a:latin typeface="Arial" pitchFamily="34" charset="0"/>
                  <a:cs typeface="Arial" pitchFamily="34" charset="0"/>
                </a:rPr>
                <a:t>using</a:t>
              </a:r>
              <a:r>
                <a:rPr lang="fr-FR" sz="3000" b="1" dirty="0" smtClean="0">
                  <a:solidFill>
                    <a:srgbClr val="E30613"/>
                  </a:solidFill>
                  <a:latin typeface="Arial" pitchFamily="34" charset="0"/>
                  <a:cs typeface="Arial" pitchFamily="34" charset="0"/>
                </a:rPr>
                <a:t> an SMT</a:t>
              </a:r>
              <a:endParaRPr lang="fr-FR" sz="3000" b="1" dirty="0">
                <a:solidFill>
                  <a:schemeClr val="tx1">
                    <a:lumMod val="65000"/>
                    <a:lumOff val="35000"/>
                  </a:schemeClr>
                </a:solidFill>
                <a:latin typeface="Arial" pitchFamily="34" charset="0"/>
                <a:cs typeface="Arial" pitchFamily="34" charset="0"/>
              </a:endParaRPr>
            </a:p>
          </p:txBody>
        </p:sp>
        <p:sp>
          <p:nvSpPr>
            <p:cNvPr id="10" name="ZoneTexte 9"/>
            <p:cNvSpPr txBox="1"/>
            <p:nvPr/>
          </p:nvSpPr>
          <p:spPr>
            <a:xfrm>
              <a:off x="395100" y="6034393"/>
              <a:ext cx="5040996" cy="861774"/>
            </a:xfrm>
            <a:prstGeom prst="rect">
              <a:avLst/>
            </a:prstGeom>
            <a:noFill/>
          </p:spPr>
          <p:txBody>
            <a:bodyPr wrap="square" rtlCol="0">
              <a:spAutoFit/>
            </a:bodyPr>
            <a:lstStyle/>
            <a:p>
              <a:r>
                <a:rPr lang="fr-FR" b="1" dirty="0" smtClean="0">
                  <a:solidFill>
                    <a:srgbClr val="575657"/>
                  </a:solidFill>
                  <a:latin typeface="Arial" pitchFamily="34" charset="0"/>
                  <a:cs typeface="Arial" pitchFamily="34" charset="0"/>
                </a:rPr>
                <a:t>Emmanuelle </a:t>
              </a:r>
              <a:r>
                <a:rPr lang="fr-FR" b="1" dirty="0" err="1" smtClean="0">
                  <a:solidFill>
                    <a:srgbClr val="575657"/>
                  </a:solidFill>
                  <a:latin typeface="Arial" pitchFamily="34" charset="0"/>
                  <a:cs typeface="Arial" pitchFamily="34" charset="0"/>
                </a:rPr>
                <a:t>Esperança</a:t>
              </a:r>
              <a:r>
                <a:rPr lang="fr-FR" b="1" dirty="0" smtClean="0">
                  <a:solidFill>
                    <a:srgbClr val="575657"/>
                  </a:solidFill>
                  <a:latin typeface="Arial" pitchFamily="34" charset="0"/>
                  <a:cs typeface="Arial" pitchFamily="34" charset="0"/>
                </a:rPr>
                <a:t>-Rodier LIG/GETALP</a:t>
              </a:r>
              <a:r>
                <a:rPr lang="fr-FR" sz="2800" b="1" dirty="0">
                  <a:solidFill>
                    <a:srgbClr val="575657"/>
                  </a:solidFill>
                  <a:latin typeface="Arial" pitchFamily="34" charset="0"/>
                  <a:cs typeface="Arial" pitchFamily="34" charset="0"/>
                </a:rPr>
                <a:t/>
              </a:r>
              <a:br>
                <a:rPr lang="fr-FR" sz="2800" b="1" dirty="0">
                  <a:solidFill>
                    <a:srgbClr val="575657"/>
                  </a:solidFill>
                  <a:latin typeface="Arial" pitchFamily="34" charset="0"/>
                  <a:cs typeface="Arial" pitchFamily="34" charset="0"/>
                </a:rPr>
              </a:br>
              <a:r>
                <a:rPr lang="fr-FR" b="1" dirty="0" smtClean="0">
                  <a:solidFill>
                    <a:srgbClr val="575657"/>
                  </a:solidFill>
                  <a:latin typeface="Arial" pitchFamily="34" charset="0"/>
                  <a:cs typeface="Arial" pitchFamily="34" charset="0"/>
                </a:rPr>
                <a:t>17-11-2016</a:t>
              </a:r>
              <a:endParaRPr lang="fr-FR" dirty="0">
                <a:solidFill>
                  <a:srgbClr val="575657"/>
                </a:solidFill>
                <a:latin typeface="Arial" pitchFamily="34" charset="0"/>
                <a:cs typeface="Arial"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851670"/>
            <a:ext cx="12604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915566"/>
            <a:ext cx="1079500" cy="900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994236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Global </a:t>
            </a:r>
            <a:r>
              <a:rPr lang="fr-FR" dirty="0" err="1"/>
              <a:t>results</a:t>
            </a:r>
            <a:r>
              <a:rPr lang="fr-FR" dirty="0"/>
              <a:t> for 5 MWE </a:t>
            </a:r>
            <a:r>
              <a:rPr lang="fr-FR" dirty="0" smtClean="0"/>
              <a:t>types</a:t>
            </a:r>
            <a:br>
              <a:rPr lang="fr-FR" dirty="0" smtClean="0"/>
            </a:br>
            <a:r>
              <a:rPr lang="fr-FR" dirty="0" smtClean="0"/>
              <a:t>on </a:t>
            </a:r>
            <a:r>
              <a:rPr lang="fr-FR" dirty="0"/>
              <a:t>Good Translation</a:t>
            </a:r>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4170139360"/>
              </p:ext>
            </p:extLst>
          </p:nvPr>
        </p:nvGraphicFramePr>
        <p:xfrm>
          <a:off x="614750" y="1568450"/>
          <a:ext cx="8108858" cy="2803500"/>
        </p:xfrm>
        <a:graphic>
          <a:graphicData uri="http://schemas.openxmlformats.org/presentationml/2006/ole">
            <mc:AlternateContent xmlns:mc="http://schemas.openxmlformats.org/markup-compatibility/2006">
              <mc:Choice xmlns:v="urn:schemas-microsoft-com:vml" Requires="v">
                <p:oleObj spid="_x0000_s2094" name="Document" r:id="rId4" imgW="5803900" imgH="2006600" progId="Word.Document.12">
                  <p:embed/>
                </p:oleObj>
              </mc:Choice>
              <mc:Fallback>
                <p:oleObj name="Document" r:id="rId4" imgW="5803900" imgH="2006600" progId="Word.Document.12">
                  <p:embed/>
                  <p:pic>
                    <p:nvPicPr>
                      <p:cNvPr id="0" name=""/>
                      <p:cNvPicPr/>
                      <p:nvPr/>
                    </p:nvPicPr>
                    <p:blipFill>
                      <a:blip r:embed="rId5"/>
                      <a:stretch>
                        <a:fillRect/>
                      </a:stretch>
                    </p:blipFill>
                    <p:spPr>
                      <a:xfrm>
                        <a:off x="614750" y="1568450"/>
                        <a:ext cx="8108858" cy="2803500"/>
                      </a:xfrm>
                      <a:prstGeom prst="rect">
                        <a:avLst/>
                      </a:prstGeom>
                    </p:spPr>
                  </p:pic>
                </p:oleObj>
              </mc:Fallback>
            </mc:AlternateContent>
          </a:graphicData>
        </a:graphic>
      </p:graphicFrame>
      <p:sp>
        <p:nvSpPr>
          <p:cNvPr id="4" name="Cadre 3"/>
          <p:cNvSpPr/>
          <p:nvPr/>
        </p:nvSpPr>
        <p:spPr>
          <a:xfrm>
            <a:off x="2483768" y="2715766"/>
            <a:ext cx="504056" cy="360040"/>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ZoneTexte 13"/>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10/</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491945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err="1" smtClean="0"/>
              <a:t>Attested</a:t>
            </a:r>
            <a:r>
              <a:rPr lang="fr-FR" dirty="0" smtClean="0"/>
              <a:t> translation</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ZoneTexte 13"/>
          <p:cNvSpPr txBox="1"/>
          <p:nvPr/>
        </p:nvSpPr>
        <p:spPr>
          <a:xfrm>
            <a:off x="539552" y="4876006"/>
            <a:ext cx="558341" cy="276999"/>
          </a:xfrm>
          <a:prstGeom prst="rect">
            <a:avLst/>
          </a:prstGeom>
          <a:noFill/>
        </p:spPr>
        <p:txBody>
          <a:bodyPr wrap="none" rtlCol="0">
            <a:spAutoFit/>
          </a:bodyPr>
          <a:lstStyle/>
          <a:p>
            <a:r>
              <a:rPr lang="fr-FR" sz="1200" dirty="0" smtClean="0">
                <a:latin typeface="Arial"/>
                <a:cs typeface="Arial"/>
              </a:rPr>
              <a:t>11/24</a:t>
            </a:r>
            <a:endParaRPr lang="fr-FR" sz="1200" dirty="0">
              <a:latin typeface="Arial"/>
              <a:cs typeface="Arial"/>
            </a:endParaRPr>
          </a:p>
        </p:txBody>
      </p:sp>
      <p:graphicFrame>
        <p:nvGraphicFramePr>
          <p:cNvPr id="6" name="Objet 5"/>
          <p:cNvGraphicFramePr>
            <a:graphicFrameLocks noChangeAspect="1"/>
          </p:cNvGraphicFramePr>
          <p:nvPr>
            <p:extLst>
              <p:ext uri="{D42A27DB-BD31-4B8C-83A1-F6EECF244321}">
                <p14:modId xmlns:p14="http://schemas.microsoft.com/office/powerpoint/2010/main" val="3304375371"/>
              </p:ext>
            </p:extLst>
          </p:nvPr>
        </p:nvGraphicFramePr>
        <p:xfrm>
          <a:off x="395288" y="1730375"/>
          <a:ext cx="9042400" cy="2616200"/>
        </p:xfrm>
        <a:graphic>
          <a:graphicData uri="http://schemas.openxmlformats.org/presentationml/2006/ole">
            <mc:AlternateContent xmlns:mc="http://schemas.openxmlformats.org/markup-compatibility/2006">
              <mc:Choice xmlns:v="urn:schemas-microsoft-com:vml" Requires="v">
                <p:oleObj spid="_x0000_s11268" name="Document" r:id="rId6" imgW="9042400" imgH="2616200" progId="Word.Document.12">
                  <p:embed/>
                </p:oleObj>
              </mc:Choice>
              <mc:Fallback>
                <p:oleObj name="Document" r:id="rId6" imgW="9042400" imgH="2616200" progId="Word.Document.12">
                  <p:embed/>
                  <p:pic>
                    <p:nvPicPr>
                      <p:cNvPr id="0" name=""/>
                      <p:cNvPicPr/>
                      <p:nvPr/>
                    </p:nvPicPr>
                    <p:blipFill>
                      <a:blip r:embed="rId7"/>
                      <a:stretch>
                        <a:fillRect/>
                      </a:stretch>
                    </p:blipFill>
                    <p:spPr>
                      <a:xfrm>
                        <a:off x="395288" y="1730375"/>
                        <a:ext cx="9042400" cy="2616200"/>
                      </a:xfrm>
                      <a:prstGeom prst="rect">
                        <a:avLst/>
                      </a:prstGeom>
                    </p:spPr>
                  </p:pic>
                </p:oleObj>
              </mc:Fallback>
            </mc:AlternateContent>
          </a:graphicData>
        </a:graphic>
      </p:graphicFrame>
      <p:sp>
        <p:nvSpPr>
          <p:cNvPr id="13" name="Cadre 12"/>
          <p:cNvSpPr/>
          <p:nvPr/>
        </p:nvSpPr>
        <p:spPr>
          <a:xfrm>
            <a:off x="5796136" y="2643758"/>
            <a:ext cx="576064" cy="360040"/>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Cadre 14"/>
          <p:cNvSpPr/>
          <p:nvPr/>
        </p:nvSpPr>
        <p:spPr>
          <a:xfrm>
            <a:off x="5796136" y="3363838"/>
            <a:ext cx="576064" cy="360040"/>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74419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a:t>Detailed</a:t>
            </a:r>
            <a:r>
              <a:rPr lang="fr-FR" dirty="0"/>
              <a:t> </a:t>
            </a:r>
            <a:r>
              <a:rPr lang="fr-FR" dirty="0" err="1"/>
              <a:t>results</a:t>
            </a:r>
            <a:r>
              <a:rPr lang="fr-FR" dirty="0"/>
              <a:t> </a:t>
            </a:r>
            <a:r>
              <a:rPr lang="fr-FR" dirty="0" smtClean="0"/>
              <a:t>for Full </a:t>
            </a:r>
            <a:r>
              <a:rPr lang="fr-FR" dirty="0" err="1" smtClean="0"/>
              <a:t>Phrasemes</a:t>
            </a:r>
            <a:r>
              <a:rPr lang="fr-FR" dirty="0" smtClean="0"/>
              <a:t/>
            </a:r>
            <a:br>
              <a:rPr lang="fr-FR" dirty="0" smtClean="0"/>
            </a:br>
            <a:r>
              <a:rPr lang="fr-FR" dirty="0" smtClean="0"/>
              <a:t>on </a:t>
            </a:r>
            <a:r>
              <a:rPr lang="fr-FR" dirty="0"/>
              <a:t>Good Translation</a:t>
            </a:r>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6" name="Espace réservé du texte 4"/>
          <p:cNvSpPr>
            <a:spLocks noGrp="1"/>
          </p:cNvSpPr>
          <p:nvPr>
            <p:ph type="body" sz="quarter" idx="12"/>
          </p:nvPr>
        </p:nvSpPr>
        <p:spPr>
          <a:xfrm>
            <a:off x="380504" y="1491630"/>
            <a:ext cx="8583984" cy="3024336"/>
          </a:xfrm>
        </p:spPr>
        <p:txBody>
          <a:bodyPr>
            <a:normAutofit/>
          </a:bodyPr>
          <a:lstStyle/>
          <a:p>
            <a:pPr marL="0" indent="0">
              <a:buNone/>
            </a:pPr>
            <a:r>
              <a:rPr lang="fr-FR" sz="2600" dirty="0" smtClean="0"/>
              <a:t>French</a:t>
            </a:r>
            <a:r>
              <a:rPr lang="fr-FR" sz="2600" dirty="0"/>
              <a:t>: […] </a:t>
            </a:r>
            <a:r>
              <a:rPr lang="fr-FR" sz="2600" dirty="0" smtClean="0"/>
              <a:t>qu'ils </a:t>
            </a:r>
            <a:r>
              <a:rPr lang="fr-FR" sz="2600" dirty="0"/>
              <a:t>sont soumis à une forte pression […</a:t>
            </a:r>
            <a:r>
              <a:rPr lang="fr-FR" sz="2600" dirty="0" smtClean="0"/>
              <a:t>]</a:t>
            </a:r>
          </a:p>
          <a:p>
            <a:pPr marL="0" indent="0">
              <a:buNone/>
            </a:pPr>
            <a:endParaRPr lang="fr-FR" sz="2600" dirty="0"/>
          </a:p>
          <a:p>
            <a:pPr marL="0" indent="0">
              <a:buNone/>
            </a:pPr>
            <a:r>
              <a:rPr lang="fr-FR" sz="2600" dirty="0"/>
              <a:t>English SMT Translation: </a:t>
            </a:r>
            <a:endParaRPr lang="fr-FR" sz="2600" dirty="0" smtClean="0"/>
          </a:p>
          <a:p>
            <a:pPr marL="0" indent="0">
              <a:buNone/>
            </a:pPr>
            <a:r>
              <a:rPr lang="fr-FR" sz="2600" dirty="0" smtClean="0"/>
              <a:t>[</a:t>
            </a:r>
            <a:r>
              <a:rPr lang="fr-FR" sz="2600" dirty="0"/>
              <a:t>…] </a:t>
            </a:r>
            <a:r>
              <a:rPr lang="fr-FR" sz="2600" dirty="0" err="1" smtClean="0"/>
              <a:t>that</a:t>
            </a:r>
            <a:r>
              <a:rPr lang="fr-FR" sz="2600" dirty="0" smtClean="0"/>
              <a:t> </a:t>
            </a:r>
            <a:r>
              <a:rPr lang="fr-FR" sz="2600" dirty="0" err="1"/>
              <a:t>they</a:t>
            </a:r>
            <a:r>
              <a:rPr lang="fr-FR" sz="2600" dirty="0"/>
              <a:t> are </a:t>
            </a:r>
            <a:r>
              <a:rPr lang="fr-FR" sz="2600" dirty="0" err="1"/>
              <a:t>under</a:t>
            </a:r>
            <a:r>
              <a:rPr lang="fr-FR" sz="2600" dirty="0"/>
              <a:t> pressure […</a:t>
            </a:r>
            <a:r>
              <a:rPr lang="fr-FR" sz="2600" dirty="0" smtClean="0"/>
              <a:t>]</a:t>
            </a:r>
          </a:p>
          <a:p>
            <a:pPr marL="0" indent="0">
              <a:buNone/>
            </a:pPr>
            <a:endParaRPr lang="fr-FR" sz="2600" dirty="0"/>
          </a:p>
          <a:p>
            <a:pPr marL="0" indent="0">
              <a:buNone/>
            </a:pPr>
            <a:r>
              <a:rPr lang="fr-FR" sz="2600" dirty="0" err="1"/>
              <a:t>Error</a:t>
            </a:r>
            <a:r>
              <a:rPr lang="fr-FR" sz="2600" dirty="0"/>
              <a:t> Annotation </a:t>
            </a:r>
            <a:r>
              <a:rPr lang="fr-FR" sz="2600" dirty="0" err="1"/>
              <a:t>path</a:t>
            </a:r>
            <a:r>
              <a:rPr lang="fr-FR" sz="2600" dirty="0"/>
              <a:t>: ph-TA-BT-MULT</a:t>
            </a:r>
          </a:p>
          <a:p>
            <a:pPr marL="0" indent="0">
              <a:buNone/>
            </a:pPr>
            <a:endParaRPr lang="fr-FR" dirty="0"/>
          </a:p>
        </p:txBody>
      </p:sp>
      <p:sp>
        <p:nvSpPr>
          <p:cNvPr id="8" name="Cadre 7"/>
          <p:cNvSpPr/>
          <p:nvPr/>
        </p:nvSpPr>
        <p:spPr>
          <a:xfrm>
            <a:off x="5796136" y="1563638"/>
            <a:ext cx="2160240"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Cadre 8"/>
          <p:cNvSpPr/>
          <p:nvPr/>
        </p:nvSpPr>
        <p:spPr>
          <a:xfrm>
            <a:off x="2915816" y="2931790"/>
            <a:ext cx="2376264"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ZoneTexte 13"/>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12/24</a:t>
            </a:r>
            <a:endParaRPr lang="fr-FR" sz="1200" dirty="0">
              <a:latin typeface="Arial"/>
              <a:cs typeface="Arial"/>
            </a:endParaRPr>
          </a:p>
        </p:txBody>
      </p:sp>
    </p:spTree>
    <p:extLst>
      <p:ext uri="{BB962C8B-B14F-4D97-AF65-F5344CB8AC3E}">
        <p14:creationId xmlns:p14="http://schemas.microsoft.com/office/powerpoint/2010/main" val="2399038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Global </a:t>
            </a:r>
            <a:r>
              <a:rPr lang="fr-FR" dirty="0" err="1"/>
              <a:t>results</a:t>
            </a:r>
            <a:r>
              <a:rPr lang="fr-FR" dirty="0"/>
              <a:t> for 5 MWE </a:t>
            </a:r>
            <a:r>
              <a:rPr lang="fr-FR" dirty="0" smtClean="0"/>
              <a:t>types</a:t>
            </a:r>
            <a:br>
              <a:rPr lang="fr-FR" dirty="0" smtClean="0"/>
            </a:br>
            <a:r>
              <a:rPr lang="fr-FR" dirty="0" smtClean="0"/>
              <a:t>on </a:t>
            </a:r>
            <a:r>
              <a:rPr lang="fr-FR" dirty="0"/>
              <a:t>Good Translation</a:t>
            </a:r>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2758109353"/>
              </p:ext>
            </p:extLst>
          </p:nvPr>
        </p:nvGraphicFramePr>
        <p:xfrm>
          <a:off x="614750" y="1568450"/>
          <a:ext cx="8108858" cy="2803500"/>
        </p:xfrm>
        <a:graphic>
          <a:graphicData uri="http://schemas.openxmlformats.org/presentationml/2006/ole">
            <mc:AlternateContent xmlns:mc="http://schemas.openxmlformats.org/markup-compatibility/2006">
              <mc:Choice xmlns:v="urn:schemas-microsoft-com:vml" Requires="v">
                <p:oleObj spid="_x0000_s5164" name="Document" r:id="rId4" imgW="5803900" imgH="2006600" progId="Word.Document.12">
                  <p:embed/>
                </p:oleObj>
              </mc:Choice>
              <mc:Fallback>
                <p:oleObj name="Document" r:id="rId4" imgW="5803900" imgH="2006600" progId="Word.Document.12">
                  <p:embed/>
                  <p:pic>
                    <p:nvPicPr>
                      <p:cNvPr id="0" name=""/>
                      <p:cNvPicPr/>
                      <p:nvPr/>
                    </p:nvPicPr>
                    <p:blipFill>
                      <a:blip r:embed="rId5"/>
                      <a:stretch>
                        <a:fillRect/>
                      </a:stretch>
                    </p:blipFill>
                    <p:spPr>
                      <a:xfrm>
                        <a:off x="614750" y="1568450"/>
                        <a:ext cx="8108858" cy="2803500"/>
                      </a:xfrm>
                      <a:prstGeom prst="rect">
                        <a:avLst/>
                      </a:prstGeom>
                    </p:spPr>
                  </p:pic>
                </p:oleObj>
              </mc:Fallback>
            </mc:AlternateContent>
          </a:graphicData>
        </a:graphic>
      </p:graphicFrame>
      <p:sp>
        <p:nvSpPr>
          <p:cNvPr id="4" name="Cadre 3"/>
          <p:cNvSpPr/>
          <p:nvPr/>
        </p:nvSpPr>
        <p:spPr>
          <a:xfrm>
            <a:off x="4427984" y="2715766"/>
            <a:ext cx="432048" cy="360040"/>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Cadre 5"/>
          <p:cNvSpPr/>
          <p:nvPr/>
        </p:nvSpPr>
        <p:spPr>
          <a:xfrm>
            <a:off x="5580112" y="2715766"/>
            <a:ext cx="432048" cy="360040"/>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13/24</a:t>
            </a:r>
            <a:endParaRPr lang="fr-FR" sz="1200" dirty="0">
              <a:latin typeface="Arial"/>
              <a:cs typeface="Arial"/>
            </a:endParaRPr>
          </a:p>
        </p:txBody>
      </p:sp>
    </p:spTree>
    <p:extLst>
      <p:ext uri="{BB962C8B-B14F-4D97-AF65-F5344CB8AC3E}">
        <p14:creationId xmlns:p14="http://schemas.microsoft.com/office/powerpoint/2010/main" val="743181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a:xfrm>
            <a:off x="380504" y="1491630"/>
            <a:ext cx="8153896" cy="2736304"/>
          </a:xfrm>
        </p:spPr>
        <p:txBody>
          <a:bodyPr>
            <a:normAutofit fontScale="92500" lnSpcReduction="10000"/>
          </a:bodyPr>
          <a:lstStyle/>
          <a:p>
            <a:pPr marL="0" indent="0">
              <a:buNone/>
            </a:pPr>
            <a:r>
              <a:rPr lang="fr-FR" sz="2600" dirty="0"/>
              <a:t>French: […] nous allons ensuite faire état des méthodes […</a:t>
            </a:r>
            <a:r>
              <a:rPr lang="fr-FR" sz="2600" dirty="0" smtClean="0"/>
              <a:t>]</a:t>
            </a:r>
          </a:p>
          <a:p>
            <a:pPr marL="0" indent="0">
              <a:buNone/>
            </a:pPr>
            <a:endParaRPr lang="fr-FR" sz="2600" dirty="0"/>
          </a:p>
          <a:p>
            <a:pPr marL="0" indent="0">
              <a:buNone/>
            </a:pPr>
            <a:r>
              <a:rPr lang="fr-FR" sz="2600" dirty="0"/>
              <a:t>English SMT Translation: […] </a:t>
            </a:r>
            <a:r>
              <a:rPr lang="fr-FR" sz="2600" dirty="0" err="1"/>
              <a:t>then</a:t>
            </a:r>
            <a:r>
              <a:rPr lang="fr-FR" sz="2600" dirty="0"/>
              <a:t> </a:t>
            </a:r>
            <a:r>
              <a:rPr lang="fr-FR" sz="2600" dirty="0" err="1"/>
              <a:t>we</a:t>
            </a:r>
            <a:r>
              <a:rPr lang="fr-FR" sz="2600" dirty="0"/>
              <a:t> are </a:t>
            </a:r>
            <a:r>
              <a:rPr lang="fr-FR" sz="2600" dirty="0" err="1"/>
              <a:t>going</a:t>
            </a:r>
            <a:r>
              <a:rPr lang="fr-FR" sz="2600" dirty="0"/>
              <a:t> to </a:t>
            </a:r>
            <a:r>
              <a:rPr lang="fr-FR" sz="2600" dirty="0" err="1"/>
              <a:t>present</a:t>
            </a:r>
            <a:r>
              <a:rPr lang="fr-FR" sz="2600" dirty="0"/>
              <a:t> the </a:t>
            </a:r>
            <a:r>
              <a:rPr lang="fr-FR" sz="2600" dirty="0" err="1"/>
              <a:t>methods</a:t>
            </a:r>
            <a:r>
              <a:rPr lang="fr-FR" sz="2600" dirty="0"/>
              <a:t> […</a:t>
            </a:r>
            <a:r>
              <a:rPr lang="fr-FR" sz="2600" dirty="0" smtClean="0"/>
              <a:t>]</a:t>
            </a:r>
          </a:p>
          <a:p>
            <a:pPr marL="0" indent="0">
              <a:buNone/>
            </a:pPr>
            <a:endParaRPr lang="fr-FR" sz="2600" dirty="0"/>
          </a:p>
          <a:p>
            <a:pPr marL="0" indent="0">
              <a:buNone/>
            </a:pPr>
            <a:r>
              <a:rPr lang="fr-FR" sz="2600" dirty="0" err="1"/>
              <a:t>Error</a:t>
            </a:r>
            <a:r>
              <a:rPr lang="fr-FR" sz="2600" dirty="0"/>
              <a:t> Annotation </a:t>
            </a:r>
            <a:r>
              <a:rPr lang="fr-FR" sz="2600" dirty="0" err="1"/>
              <a:t>path</a:t>
            </a:r>
            <a:r>
              <a:rPr lang="fr-FR" sz="2600" dirty="0"/>
              <a:t>: ph-TNA-BT-MULT</a:t>
            </a:r>
          </a:p>
          <a:p>
            <a:pPr marL="0" indent="0">
              <a:buNone/>
            </a:pPr>
            <a:endParaRPr lang="fr-FR" sz="2600"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6" name="Cadre 5"/>
          <p:cNvSpPr/>
          <p:nvPr/>
        </p:nvSpPr>
        <p:spPr>
          <a:xfrm>
            <a:off x="4716016" y="1491630"/>
            <a:ext cx="1440160"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7236296" y="2643758"/>
            <a:ext cx="1296144"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Titre 2"/>
          <p:cNvSpPr txBox="1">
            <a:spLocks/>
          </p:cNvSpPr>
          <p:nvPr/>
        </p:nvSpPr>
        <p:spPr>
          <a:xfrm>
            <a:off x="395536" y="339502"/>
            <a:ext cx="8153896" cy="854557"/>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800" b="1" kern="1200">
                <a:solidFill>
                  <a:srgbClr val="E30613"/>
                </a:solidFill>
                <a:latin typeface="Arial" pitchFamily="34" charset="0"/>
                <a:ea typeface="+mj-ea"/>
                <a:cs typeface="Arial" pitchFamily="34" charset="0"/>
              </a:defRPr>
            </a:lvl1pPr>
          </a:lstStyle>
          <a:p>
            <a:r>
              <a:rPr lang="fr-FR" dirty="0" err="1" smtClean="0"/>
              <a:t>Detailed</a:t>
            </a:r>
            <a:r>
              <a:rPr lang="fr-FR" dirty="0" smtClean="0"/>
              <a:t> </a:t>
            </a:r>
            <a:r>
              <a:rPr lang="fr-FR" dirty="0" err="1" smtClean="0"/>
              <a:t>results</a:t>
            </a:r>
            <a:r>
              <a:rPr lang="fr-FR" dirty="0" smtClean="0"/>
              <a:t> for Full </a:t>
            </a:r>
            <a:r>
              <a:rPr lang="fr-FR" dirty="0" err="1" smtClean="0"/>
              <a:t>Phrasemes</a:t>
            </a:r>
            <a:r>
              <a:rPr lang="fr-FR" dirty="0" smtClean="0"/>
              <a:t/>
            </a:r>
            <a:br>
              <a:rPr lang="fr-FR" dirty="0" smtClean="0"/>
            </a:br>
            <a:r>
              <a:rPr lang="fr-FR" dirty="0" smtClean="0"/>
              <a:t>on Good Translation</a:t>
            </a:r>
            <a:endParaRPr lang="fr-FR"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ZoneTexte 13"/>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14/24</a:t>
            </a:r>
            <a:endParaRPr lang="fr-FR" sz="1200" dirty="0">
              <a:latin typeface="Arial"/>
              <a:cs typeface="Arial"/>
            </a:endParaRPr>
          </a:p>
        </p:txBody>
      </p:sp>
    </p:spTree>
    <p:extLst>
      <p:ext uri="{BB962C8B-B14F-4D97-AF65-F5344CB8AC3E}">
        <p14:creationId xmlns:p14="http://schemas.microsoft.com/office/powerpoint/2010/main" val="2955588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Global </a:t>
            </a:r>
            <a:r>
              <a:rPr lang="fr-FR" dirty="0" err="1"/>
              <a:t>results</a:t>
            </a:r>
            <a:r>
              <a:rPr lang="fr-FR" dirty="0"/>
              <a:t> for 5 MWE </a:t>
            </a:r>
            <a:r>
              <a:rPr lang="fr-FR" dirty="0" smtClean="0"/>
              <a:t>types</a:t>
            </a:r>
            <a:br>
              <a:rPr lang="fr-FR" dirty="0" smtClean="0"/>
            </a:br>
            <a:r>
              <a:rPr lang="fr-FR" dirty="0" smtClean="0"/>
              <a:t>on </a:t>
            </a:r>
            <a:r>
              <a:rPr lang="fr-FR" dirty="0"/>
              <a:t>Translation to </a:t>
            </a:r>
            <a:r>
              <a:rPr lang="fr-FR" dirty="0" err="1"/>
              <a:t>be</a:t>
            </a:r>
            <a:r>
              <a:rPr lang="fr-FR" dirty="0"/>
              <a:t> </a:t>
            </a:r>
            <a:r>
              <a:rPr lang="fr-FR" dirty="0" err="1"/>
              <a:t>edited</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2219036094"/>
              </p:ext>
            </p:extLst>
          </p:nvPr>
        </p:nvGraphicFramePr>
        <p:xfrm>
          <a:off x="390364" y="1422400"/>
          <a:ext cx="8358100" cy="3310320"/>
        </p:xfrm>
        <a:graphic>
          <a:graphicData uri="http://schemas.openxmlformats.org/presentationml/2006/ole">
            <mc:AlternateContent xmlns:mc="http://schemas.openxmlformats.org/markup-compatibility/2006">
              <mc:Choice xmlns:v="urn:schemas-microsoft-com:vml" Requires="v">
                <p:oleObj spid="_x0000_s3118" name="Document" r:id="rId4" imgW="5803900" imgH="2298700" progId="Word.Document.12">
                  <p:embed/>
                </p:oleObj>
              </mc:Choice>
              <mc:Fallback>
                <p:oleObj name="Document" r:id="rId4" imgW="5803900" imgH="2298700" progId="Word.Document.12">
                  <p:embed/>
                  <p:pic>
                    <p:nvPicPr>
                      <p:cNvPr id="0" name=""/>
                      <p:cNvPicPr/>
                      <p:nvPr/>
                    </p:nvPicPr>
                    <p:blipFill>
                      <a:blip r:embed="rId5"/>
                      <a:stretch>
                        <a:fillRect/>
                      </a:stretch>
                    </p:blipFill>
                    <p:spPr>
                      <a:xfrm>
                        <a:off x="390364" y="1422400"/>
                        <a:ext cx="8358100" cy="3310320"/>
                      </a:xfrm>
                      <a:prstGeom prst="rect">
                        <a:avLst/>
                      </a:prstGeom>
                    </p:spPr>
                  </p:pic>
                </p:oleObj>
              </mc:Fallback>
            </mc:AlternateContent>
          </a:graphicData>
        </a:graphic>
      </p:graphicFrame>
      <p:sp>
        <p:nvSpPr>
          <p:cNvPr id="6" name="Cadre 5"/>
          <p:cNvSpPr/>
          <p:nvPr/>
        </p:nvSpPr>
        <p:spPr>
          <a:xfrm>
            <a:off x="4211960" y="3075806"/>
            <a:ext cx="432048" cy="288032"/>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15/24</a:t>
            </a:r>
            <a:endParaRPr lang="fr-FR" sz="1200" dirty="0">
              <a:latin typeface="Arial"/>
              <a:cs typeface="Arial"/>
            </a:endParaRPr>
          </a:p>
        </p:txBody>
      </p:sp>
    </p:spTree>
    <p:extLst>
      <p:ext uri="{BB962C8B-B14F-4D97-AF65-F5344CB8AC3E}">
        <p14:creationId xmlns:p14="http://schemas.microsoft.com/office/powerpoint/2010/main" val="2845447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a:t>Detailed</a:t>
            </a:r>
            <a:r>
              <a:rPr lang="fr-FR" dirty="0"/>
              <a:t> </a:t>
            </a:r>
            <a:r>
              <a:rPr lang="fr-FR" dirty="0" err="1"/>
              <a:t>results</a:t>
            </a:r>
            <a:r>
              <a:rPr lang="fr-FR" dirty="0"/>
              <a:t> for Full </a:t>
            </a:r>
            <a:r>
              <a:rPr lang="fr-FR" dirty="0" err="1"/>
              <a:t>Phrasemes</a:t>
            </a:r>
            <a:r>
              <a:rPr lang="fr-FR" dirty="0"/>
              <a:t/>
            </a:r>
            <a:br>
              <a:rPr lang="fr-FR" dirty="0"/>
            </a:br>
            <a:r>
              <a:rPr lang="fr-FR" dirty="0"/>
              <a:t>on Translation to </a:t>
            </a:r>
            <a:r>
              <a:rPr lang="fr-FR" dirty="0" err="1"/>
              <a:t>be</a:t>
            </a:r>
            <a:r>
              <a:rPr lang="fr-FR" dirty="0"/>
              <a:t> </a:t>
            </a:r>
            <a:r>
              <a:rPr lang="fr-FR" dirty="0" err="1"/>
              <a:t>edited</a:t>
            </a:r>
            <a:endParaRPr lang="fr-FR" dirty="0"/>
          </a:p>
        </p:txBody>
      </p:sp>
      <p:sp>
        <p:nvSpPr>
          <p:cNvPr id="5" name="Espace réservé du texte 4"/>
          <p:cNvSpPr>
            <a:spLocks noGrp="1"/>
          </p:cNvSpPr>
          <p:nvPr>
            <p:ph type="body" sz="quarter" idx="12"/>
          </p:nvPr>
        </p:nvSpPr>
        <p:spPr>
          <a:xfrm>
            <a:off x="380504" y="1491630"/>
            <a:ext cx="8153896" cy="3168352"/>
          </a:xfrm>
        </p:spPr>
        <p:txBody>
          <a:bodyPr>
            <a:normAutofit fontScale="92500" lnSpcReduction="20000"/>
          </a:bodyPr>
          <a:lstStyle/>
          <a:p>
            <a:pPr marL="0" indent="0">
              <a:buNone/>
            </a:pPr>
            <a:r>
              <a:rPr lang="fr-FR" dirty="0"/>
              <a:t>French: […] </a:t>
            </a:r>
            <a:r>
              <a:rPr lang="fr-FR" dirty="0" smtClean="0"/>
              <a:t>les </a:t>
            </a:r>
            <a:r>
              <a:rPr lang="fr-FR" dirty="0"/>
              <a:t>principales adaptations requises mises en </a:t>
            </a:r>
            <a:r>
              <a:rPr lang="fr-FR" dirty="0" err="1"/>
              <a:t>oeuvre</a:t>
            </a:r>
            <a:r>
              <a:rPr lang="fr-FR" dirty="0"/>
              <a:t> […</a:t>
            </a:r>
            <a:r>
              <a:rPr lang="fr-FR" dirty="0" smtClean="0"/>
              <a:t>]</a:t>
            </a:r>
          </a:p>
          <a:p>
            <a:pPr marL="0" indent="0">
              <a:buNone/>
            </a:pPr>
            <a:endParaRPr lang="fr-FR" dirty="0"/>
          </a:p>
          <a:p>
            <a:pPr marL="0" indent="0">
              <a:buNone/>
            </a:pPr>
            <a:r>
              <a:rPr lang="fr-FR" dirty="0"/>
              <a:t>English SMT Translation: […</a:t>
            </a:r>
            <a:r>
              <a:rPr lang="fr-FR" dirty="0" smtClean="0"/>
              <a:t>] the </a:t>
            </a:r>
            <a:r>
              <a:rPr lang="fr-FR" dirty="0"/>
              <a:t>major adaptations </a:t>
            </a:r>
            <a:r>
              <a:rPr lang="fr-FR" dirty="0" err="1"/>
              <a:t>required</a:t>
            </a:r>
            <a:r>
              <a:rPr lang="fr-FR" dirty="0"/>
              <a:t> to </a:t>
            </a:r>
            <a:r>
              <a:rPr lang="fr-FR" dirty="0" err="1"/>
              <a:t>be</a:t>
            </a:r>
            <a:r>
              <a:rPr lang="fr-FR" dirty="0"/>
              <a:t> </a:t>
            </a:r>
            <a:r>
              <a:rPr lang="fr-FR" dirty="0" err="1"/>
              <a:t>implemented</a:t>
            </a:r>
            <a:r>
              <a:rPr lang="fr-FR" dirty="0"/>
              <a:t> […</a:t>
            </a:r>
            <a:r>
              <a:rPr lang="fr-FR" dirty="0" smtClean="0"/>
              <a:t>]</a:t>
            </a:r>
          </a:p>
          <a:p>
            <a:pPr marL="0" indent="0">
              <a:buNone/>
            </a:pPr>
            <a:endParaRPr lang="fr-FR" dirty="0"/>
          </a:p>
          <a:p>
            <a:pPr marL="0" indent="0">
              <a:buNone/>
            </a:pPr>
            <a:r>
              <a:rPr lang="fr-FR" dirty="0" err="1"/>
              <a:t>Error</a:t>
            </a:r>
            <a:r>
              <a:rPr lang="fr-FR" dirty="0"/>
              <a:t> Annotation </a:t>
            </a:r>
            <a:r>
              <a:rPr lang="fr-FR" dirty="0" err="1"/>
              <a:t>path</a:t>
            </a:r>
            <a:r>
              <a:rPr lang="fr-FR" dirty="0"/>
              <a:t>: ph-TA-REV_PRES-MULT-NONM-NONO-INC-FORME-NONU-NONPCT</a:t>
            </a:r>
          </a:p>
          <a:p>
            <a:pPr marL="0" indent="0">
              <a:buNone/>
            </a:pP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6" name="Cadre 5"/>
          <p:cNvSpPr/>
          <p:nvPr/>
        </p:nvSpPr>
        <p:spPr>
          <a:xfrm>
            <a:off x="395536" y="1779662"/>
            <a:ext cx="2592288" cy="504056"/>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1691680" y="2931790"/>
            <a:ext cx="2880320" cy="504056"/>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ZoneTexte 12"/>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16</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342929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Global </a:t>
            </a:r>
            <a:r>
              <a:rPr lang="fr-FR" dirty="0" err="1"/>
              <a:t>results</a:t>
            </a:r>
            <a:r>
              <a:rPr lang="fr-FR" dirty="0"/>
              <a:t> for 5 MWE </a:t>
            </a:r>
            <a:r>
              <a:rPr lang="fr-FR" dirty="0" smtClean="0"/>
              <a:t>types</a:t>
            </a:r>
            <a:br>
              <a:rPr lang="fr-FR" dirty="0" smtClean="0"/>
            </a:br>
            <a:r>
              <a:rPr lang="fr-FR" dirty="0" smtClean="0"/>
              <a:t>on </a:t>
            </a:r>
            <a:r>
              <a:rPr lang="fr-FR" dirty="0"/>
              <a:t>Translation to </a:t>
            </a:r>
            <a:r>
              <a:rPr lang="fr-FR" dirty="0" err="1"/>
              <a:t>be</a:t>
            </a:r>
            <a:r>
              <a:rPr lang="fr-FR" dirty="0"/>
              <a:t> </a:t>
            </a:r>
            <a:r>
              <a:rPr lang="fr-FR" dirty="0" err="1"/>
              <a:t>edited</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1771279625"/>
              </p:ext>
            </p:extLst>
          </p:nvPr>
        </p:nvGraphicFramePr>
        <p:xfrm>
          <a:off x="390364" y="1422400"/>
          <a:ext cx="8358100" cy="3310320"/>
        </p:xfrm>
        <a:graphic>
          <a:graphicData uri="http://schemas.openxmlformats.org/presentationml/2006/ole">
            <mc:AlternateContent xmlns:mc="http://schemas.openxmlformats.org/markup-compatibility/2006">
              <mc:Choice xmlns:v="urn:schemas-microsoft-com:vml" Requires="v">
                <p:oleObj spid="_x0000_s8235" name="Document" r:id="rId4" imgW="5803900" imgH="2298700" progId="Word.Document.12">
                  <p:embed/>
                </p:oleObj>
              </mc:Choice>
              <mc:Fallback>
                <p:oleObj name="Document" r:id="rId4" imgW="5803900" imgH="2298700" progId="Word.Document.12">
                  <p:embed/>
                  <p:pic>
                    <p:nvPicPr>
                      <p:cNvPr id="0" name=""/>
                      <p:cNvPicPr/>
                      <p:nvPr/>
                    </p:nvPicPr>
                    <p:blipFill>
                      <a:blip r:embed="rId5"/>
                      <a:stretch>
                        <a:fillRect/>
                      </a:stretch>
                    </p:blipFill>
                    <p:spPr>
                      <a:xfrm>
                        <a:off x="390364" y="1422400"/>
                        <a:ext cx="8358100" cy="3310320"/>
                      </a:xfrm>
                      <a:prstGeom prst="rect">
                        <a:avLst/>
                      </a:prstGeom>
                    </p:spPr>
                  </p:pic>
                </p:oleObj>
              </mc:Fallback>
            </mc:AlternateContent>
          </a:graphicData>
        </a:graphic>
      </p:graphicFrame>
      <p:sp>
        <p:nvSpPr>
          <p:cNvPr id="6" name="Cadre 5"/>
          <p:cNvSpPr/>
          <p:nvPr/>
        </p:nvSpPr>
        <p:spPr>
          <a:xfrm>
            <a:off x="5436096" y="3075806"/>
            <a:ext cx="432048" cy="288032"/>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ZoneTexte 13"/>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17/24</a:t>
            </a:r>
            <a:endParaRPr lang="fr-FR" sz="1200" dirty="0">
              <a:latin typeface="Arial"/>
              <a:cs typeface="Arial"/>
            </a:endParaRPr>
          </a:p>
        </p:txBody>
      </p:sp>
    </p:spTree>
    <p:extLst>
      <p:ext uri="{BB962C8B-B14F-4D97-AF65-F5344CB8AC3E}">
        <p14:creationId xmlns:p14="http://schemas.microsoft.com/office/powerpoint/2010/main" val="4074978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a:t>Detailed</a:t>
            </a:r>
            <a:r>
              <a:rPr lang="fr-FR" dirty="0"/>
              <a:t> </a:t>
            </a:r>
            <a:r>
              <a:rPr lang="fr-FR" dirty="0" err="1"/>
              <a:t>results</a:t>
            </a:r>
            <a:r>
              <a:rPr lang="fr-FR" dirty="0"/>
              <a:t> for Full </a:t>
            </a:r>
            <a:r>
              <a:rPr lang="fr-FR" dirty="0" err="1"/>
              <a:t>Phrasemes</a:t>
            </a:r>
            <a:r>
              <a:rPr lang="fr-FR" dirty="0"/>
              <a:t/>
            </a:r>
            <a:br>
              <a:rPr lang="fr-FR" dirty="0"/>
            </a:br>
            <a:r>
              <a:rPr lang="fr-FR" dirty="0"/>
              <a:t>on Translation to </a:t>
            </a:r>
            <a:r>
              <a:rPr lang="fr-FR" dirty="0" err="1"/>
              <a:t>be</a:t>
            </a:r>
            <a:r>
              <a:rPr lang="fr-FR" dirty="0"/>
              <a:t> </a:t>
            </a:r>
            <a:r>
              <a:rPr lang="fr-FR" dirty="0" err="1"/>
              <a:t>edited</a:t>
            </a:r>
            <a:endParaRPr lang="fr-FR" dirty="0"/>
          </a:p>
        </p:txBody>
      </p:sp>
      <p:sp>
        <p:nvSpPr>
          <p:cNvPr id="5" name="Espace réservé du texte 4"/>
          <p:cNvSpPr>
            <a:spLocks noGrp="1"/>
          </p:cNvSpPr>
          <p:nvPr>
            <p:ph type="body" sz="quarter" idx="12"/>
          </p:nvPr>
        </p:nvSpPr>
        <p:spPr>
          <a:xfrm>
            <a:off x="380504" y="1491630"/>
            <a:ext cx="8153896" cy="2952328"/>
          </a:xfrm>
        </p:spPr>
        <p:txBody>
          <a:bodyPr>
            <a:normAutofit fontScale="70000" lnSpcReduction="20000"/>
          </a:bodyPr>
          <a:lstStyle/>
          <a:p>
            <a:pPr marL="0" indent="0">
              <a:buNone/>
            </a:pPr>
            <a:r>
              <a:rPr lang="fr-FR" sz="3400" dirty="0"/>
              <a:t>French: […] </a:t>
            </a:r>
            <a:r>
              <a:rPr lang="fr-FR" sz="3400" dirty="0" smtClean="0"/>
              <a:t>ont </a:t>
            </a:r>
            <a:r>
              <a:rPr lang="fr-FR" sz="3400" dirty="0"/>
              <a:t>été prises en charge par la production </a:t>
            </a:r>
            <a:r>
              <a:rPr lang="fr-FR" sz="3400" dirty="0" smtClean="0"/>
              <a:t>[</a:t>
            </a:r>
            <a:r>
              <a:rPr lang="fr-FR" sz="3400" dirty="0"/>
              <a:t>…</a:t>
            </a:r>
            <a:r>
              <a:rPr lang="fr-FR" sz="3400" dirty="0" smtClean="0"/>
              <a:t>]</a:t>
            </a:r>
          </a:p>
          <a:p>
            <a:pPr marL="0" indent="0">
              <a:buNone/>
            </a:pPr>
            <a:endParaRPr lang="fr-FR" sz="3400" dirty="0"/>
          </a:p>
          <a:p>
            <a:pPr marL="0" indent="0">
              <a:buNone/>
            </a:pPr>
            <a:r>
              <a:rPr lang="fr-FR" sz="3400" dirty="0"/>
              <a:t>English SMT Translation: </a:t>
            </a:r>
            <a:endParaRPr lang="fr-FR" sz="3400" dirty="0" smtClean="0"/>
          </a:p>
          <a:p>
            <a:pPr marL="0" indent="0">
              <a:buNone/>
            </a:pPr>
            <a:r>
              <a:rPr lang="fr-FR" sz="3400" dirty="0" smtClean="0"/>
              <a:t>[</a:t>
            </a:r>
            <a:r>
              <a:rPr lang="fr-FR" sz="3400" dirty="0"/>
              <a:t>…] </a:t>
            </a:r>
            <a:r>
              <a:rPr lang="fr-FR" sz="3400" dirty="0" smtClean="0"/>
              <a:t>have </a:t>
            </a:r>
            <a:r>
              <a:rPr lang="fr-FR" sz="3400" dirty="0"/>
              <a:t>been </a:t>
            </a:r>
            <a:r>
              <a:rPr lang="fr-FR" sz="3400" dirty="0" err="1"/>
              <a:t>taken</a:t>
            </a:r>
            <a:r>
              <a:rPr lang="fr-FR" sz="3400" dirty="0"/>
              <a:t> over by the production </a:t>
            </a:r>
            <a:r>
              <a:rPr lang="fr-FR" sz="3400" dirty="0" smtClean="0"/>
              <a:t>[</a:t>
            </a:r>
            <a:r>
              <a:rPr lang="fr-FR" sz="3400" dirty="0"/>
              <a:t>…</a:t>
            </a:r>
            <a:r>
              <a:rPr lang="fr-FR" sz="3400" dirty="0" smtClean="0"/>
              <a:t>]</a:t>
            </a:r>
          </a:p>
          <a:p>
            <a:pPr marL="0" indent="0">
              <a:buNone/>
            </a:pPr>
            <a:endParaRPr lang="fr-FR" sz="3400" dirty="0"/>
          </a:p>
          <a:p>
            <a:pPr marL="0" indent="0">
              <a:buNone/>
            </a:pPr>
            <a:r>
              <a:rPr lang="fr-FR" sz="3400" dirty="0" err="1"/>
              <a:t>Error</a:t>
            </a:r>
            <a:r>
              <a:rPr lang="fr-FR" sz="3400" dirty="0"/>
              <a:t> Annotation </a:t>
            </a:r>
            <a:r>
              <a:rPr lang="fr-FR" sz="3400" dirty="0" err="1"/>
              <a:t>path</a:t>
            </a:r>
            <a:r>
              <a:rPr lang="fr-FR" sz="3400" dirty="0"/>
              <a:t>: ph-TNA-REV_PRES-MULT-NONM-NONO-INC-SENS-LEX-NONU-NONPCT</a:t>
            </a:r>
          </a:p>
          <a:p>
            <a:pPr marL="0" indent="0">
              <a:buNone/>
            </a:pP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6" name="Cadre 5"/>
          <p:cNvSpPr/>
          <p:nvPr/>
        </p:nvSpPr>
        <p:spPr>
          <a:xfrm>
            <a:off x="3059832" y="1491630"/>
            <a:ext cx="2448272"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899592" y="2571750"/>
            <a:ext cx="3168352"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ZoneTexte 12"/>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18/24</a:t>
            </a:r>
            <a:endParaRPr lang="fr-FR" sz="1200" dirty="0">
              <a:latin typeface="Arial"/>
              <a:cs typeface="Arial"/>
            </a:endParaRPr>
          </a:p>
        </p:txBody>
      </p:sp>
    </p:spTree>
    <p:extLst>
      <p:ext uri="{BB962C8B-B14F-4D97-AF65-F5344CB8AC3E}">
        <p14:creationId xmlns:p14="http://schemas.microsoft.com/office/powerpoint/2010/main" val="3593633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a:t>Global </a:t>
            </a:r>
            <a:r>
              <a:rPr lang="fr-FR" dirty="0" err="1"/>
              <a:t>results</a:t>
            </a:r>
            <a:r>
              <a:rPr lang="fr-FR" dirty="0"/>
              <a:t> for 5 MWE </a:t>
            </a:r>
            <a:r>
              <a:rPr lang="fr-FR" dirty="0" smtClean="0"/>
              <a:t>types</a:t>
            </a:r>
            <a:br>
              <a:rPr lang="fr-FR" dirty="0" smtClean="0"/>
            </a:br>
            <a:r>
              <a:rPr lang="fr-FR" dirty="0" smtClean="0"/>
              <a:t>on </a:t>
            </a:r>
            <a:r>
              <a:rPr lang="fr-FR" dirty="0"/>
              <a:t>Translation to </a:t>
            </a:r>
            <a:r>
              <a:rPr lang="fr-FR" dirty="0" err="1"/>
              <a:t>be</a:t>
            </a:r>
            <a:r>
              <a:rPr lang="fr-FR" dirty="0"/>
              <a:t> </a:t>
            </a:r>
            <a:r>
              <a:rPr lang="fr-FR" dirty="0" err="1"/>
              <a:t>edited</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1348526972"/>
              </p:ext>
            </p:extLst>
          </p:nvPr>
        </p:nvGraphicFramePr>
        <p:xfrm>
          <a:off x="390364" y="1422400"/>
          <a:ext cx="8358100" cy="3310320"/>
        </p:xfrm>
        <a:graphic>
          <a:graphicData uri="http://schemas.openxmlformats.org/presentationml/2006/ole">
            <mc:AlternateContent xmlns:mc="http://schemas.openxmlformats.org/markup-compatibility/2006">
              <mc:Choice xmlns:v="urn:schemas-microsoft-com:vml" Requires="v">
                <p:oleObj spid="_x0000_s10281" name="Document" r:id="rId4" imgW="5803900" imgH="2298700" progId="Word.Document.12">
                  <p:embed/>
                </p:oleObj>
              </mc:Choice>
              <mc:Fallback>
                <p:oleObj name="Document" r:id="rId4" imgW="5803900" imgH="2298700" progId="Word.Document.12">
                  <p:embed/>
                  <p:pic>
                    <p:nvPicPr>
                      <p:cNvPr id="0" name=""/>
                      <p:cNvPicPr/>
                      <p:nvPr/>
                    </p:nvPicPr>
                    <p:blipFill>
                      <a:blip r:embed="rId5"/>
                      <a:stretch>
                        <a:fillRect/>
                      </a:stretch>
                    </p:blipFill>
                    <p:spPr>
                      <a:xfrm>
                        <a:off x="390364" y="1422400"/>
                        <a:ext cx="8358100" cy="3310320"/>
                      </a:xfrm>
                      <a:prstGeom prst="rect">
                        <a:avLst/>
                      </a:prstGeom>
                    </p:spPr>
                  </p:pic>
                </p:oleObj>
              </mc:Fallback>
            </mc:AlternateContent>
          </a:graphicData>
        </a:graphic>
      </p:graphicFrame>
      <p:sp>
        <p:nvSpPr>
          <p:cNvPr id="6" name="Cadre 5"/>
          <p:cNvSpPr/>
          <p:nvPr/>
        </p:nvSpPr>
        <p:spPr>
          <a:xfrm>
            <a:off x="7812360" y="3075806"/>
            <a:ext cx="432048" cy="288032"/>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19/24</a:t>
            </a:r>
            <a:endParaRPr lang="fr-FR" sz="1200" dirty="0">
              <a:latin typeface="Arial"/>
              <a:cs typeface="Arial"/>
            </a:endParaRPr>
          </a:p>
        </p:txBody>
      </p:sp>
    </p:spTree>
    <p:extLst>
      <p:ext uri="{BB962C8B-B14F-4D97-AF65-F5344CB8AC3E}">
        <p14:creationId xmlns:p14="http://schemas.microsoft.com/office/powerpoint/2010/main" val="1524379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err="1" smtClean="0"/>
              <a:t>MWEs</a:t>
            </a:r>
            <a:r>
              <a:rPr lang="fr-FR" dirty="0" smtClean="0"/>
              <a:t>?</a:t>
            </a:r>
            <a:endParaRPr lang="fr-FR" dirty="0"/>
          </a:p>
        </p:txBody>
      </p:sp>
      <p:sp>
        <p:nvSpPr>
          <p:cNvPr id="5" name="Sous-titre 4"/>
          <p:cNvSpPr>
            <a:spLocks noGrp="1"/>
          </p:cNvSpPr>
          <p:nvPr>
            <p:ph type="subTitle" idx="1"/>
          </p:nvPr>
        </p:nvSpPr>
        <p:spPr/>
        <p:txBody>
          <a:bodyPr/>
          <a:lstStyle/>
          <a:p>
            <a:endParaRPr lang="fr-FR" dirty="0"/>
          </a:p>
        </p:txBody>
      </p:sp>
      <p:sp>
        <p:nvSpPr>
          <p:cNvPr id="8"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484177" cy="276999"/>
          </a:xfrm>
          <a:prstGeom prst="rect">
            <a:avLst/>
          </a:prstGeom>
          <a:noFill/>
        </p:spPr>
        <p:txBody>
          <a:bodyPr wrap="none" rtlCol="0">
            <a:spAutoFit/>
          </a:bodyPr>
          <a:lstStyle/>
          <a:p>
            <a:r>
              <a:rPr lang="fr-FR" sz="1200" dirty="0" smtClean="0">
                <a:latin typeface="Arial"/>
                <a:cs typeface="Arial"/>
              </a:rPr>
              <a:t>2/</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143862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a:t>Detailed</a:t>
            </a:r>
            <a:r>
              <a:rPr lang="fr-FR" dirty="0"/>
              <a:t> </a:t>
            </a:r>
            <a:r>
              <a:rPr lang="fr-FR" dirty="0" err="1"/>
              <a:t>results</a:t>
            </a:r>
            <a:r>
              <a:rPr lang="fr-FR" dirty="0"/>
              <a:t> for Full </a:t>
            </a:r>
            <a:r>
              <a:rPr lang="fr-FR" dirty="0" err="1"/>
              <a:t>Phrasemes</a:t>
            </a:r>
            <a:r>
              <a:rPr lang="fr-FR" dirty="0"/>
              <a:t/>
            </a:r>
            <a:br>
              <a:rPr lang="fr-FR" dirty="0"/>
            </a:br>
            <a:r>
              <a:rPr lang="fr-FR" dirty="0"/>
              <a:t>on Translation to </a:t>
            </a:r>
            <a:r>
              <a:rPr lang="fr-FR" dirty="0" err="1"/>
              <a:t>be</a:t>
            </a:r>
            <a:r>
              <a:rPr lang="fr-FR" dirty="0"/>
              <a:t> </a:t>
            </a:r>
            <a:r>
              <a:rPr lang="fr-FR" dirty="0" err="1"/>
              <a:t>edited</a:t>
            </a:r>
            <a:endParaRPr lang="fr-FR" dirty="0"/>
          </a:p>
        </p:txBody>
      </p:sp>
      <p:sp>
        <p:nvSpPr>
          <p:cNvPr id="5" name="Espace réservé du texte 4"/>
          <p:cNvSpPr>
            <a:spLocks noGrp="1"/>
          </p:cNvSpPr>
          <p:nvPr>
            <p:ph type="body" sz="quarter" idx="12"/>
          </p:nvPr>
        </p:nvSpPr>
        <p:spPr>
          <a:xfrm>
            <a:off x="380504" y="1491630"/>
            <a:ext cx="8153896" cy="2952328"/>
          </a:xfrm>
        </p:spPr>
        <p:txBody>
          <a:bodyPr>
            <a:normAutofit lnSpcReduction="10000"/>
          </a:bodyPr>
          <a:lstStyle/>
          <a:p>
            <a:pPr marL="0" indent="0">
              <a:buNone/>
            </a:pPr>
            <a:r>
              <a:rPr lang="fr-FR" sz="2600" dirty="0"/>
              <a:t>French: mais en bout de ligne […</a:t>
            </a:r>
            <a:r>
              <a:rPr lang="fr-FR" sz="2600" dirty="0" smtClean="0"/>
              <a:t>]</a:t>
            </a:r>
          </a:p>
          <a:p>
            <a:pPr marL="0" indent="0">
              <a:buNone/>
            </a:pPr>
            <a:endParaRPr lang="fr-FR" sz="2600" dirty="0"/>
          </a:p>
          <a:p>
            <a:pPr marL="0" indent="0">
              <a:buNone/>
            </a:pPr>
            <a:r>
              <a:rPr lang="fr-FR" sz="2600" dirty="0"/>
              <a:t>English SMT Translation: but </a:t>
            </a:r>
            <a:r>
              <a:rPr lang="fr-FR" sz="2600" dirty="0" err="1"/>
              <a:t>at</a:t>
            </a:r>
            <a:r>
              <a:rPr lang="fr-FR" sz="2600" dirty="0"/>
              <a:t> the end of the line […</a:t>
            </a:r>
            <a:r>
              <a:rPr lang="fr-FR" sz="2600" dirty="0" smtClean="0"/>
              <a:t>]</a:t>
            </a:r>
          </a:p>
          <a:p>
            <a:pPr marL="0" indent="0">
              <a:buNone/>
            </a:pPr>
            <a:endParaRPr lang="fr-FR" sz="2600" dirty="0"/>
          </a:p>
          <a:p>
            <a:pPr marL="0" indent="0">
              <a:buNone/>
            </a:pPr>
            <a:r>
              <a:rPr lang="fr-FR" sz="2600" dirty="0" err="1"/>
              <a:t>Error</a:t>
            </a:r>
            <a:r>
              <a:rPr lang="fr-FR" sz="2600" dirty="0"/>
              <a:t> Annotation </a:t>
            </a:r>
            <a:r>
              <a:rPr lang="fr-FR" sz="2600" dirty="0" err="1"/>
              <a:t>path</a:t>
            </a:r>
            <a:r>
              <a:rPr lang="fr-FR" sz="2600" dirty="0"/>
              <a:t>: ph-TNA-REV_NONPRES-MULT-NONM-NONO-INC-SENS-DESAMB-NONU-NONPCT </a:t>
            </a:r>
          </a:p>
          <a:p>
            <a:pPr marL="0" indent="0">
              <a:buNone/>
            </a:pP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6" name="Cadre 5"/>
          <p:cNvSpPr/>
          <p:nvPr/>
        </p:nvSpPr>
        <p:spPr>
          <a:xfrm>
            <a:off x="2411760" y="1563638"/>
            <a:ext cx="2448272"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4716016" y="2427734"/>
            <a:ext cx="3096344" cy="432048"/>
          </a:xfrm>
          <a:prstGeom prst="frame">
            <a:avLst/>
          </a:prstGeom>
          <a:solidFill>
            <a:srgbClr val="E306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ZoneTexte 12"/>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20</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684248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smtClean="0"/>
              <a:t>Evaluation</a:t>
            </a:r>
            <a:endParaRPr lang="fr-FR" dirty="0"/>
          </a:p>
        </p:txBody>
      </p:sp>
      <p:sp>
        <p:nvSpPr>
          <p:cNvPr id="5" name="Espace réservé du texte 4"/>
          <p:cNvSpPr>
            <a:spLocks noGrp="1"/>
          </p:cNvSpPr>
          <p:nvPr>
            <p:ph type="body" sz="quarter" idx="12"/>
          </p:nvPr>
        </p:nvSpPr>
        <p:spPr>
          <a:xfrm>
            <a:off x="380504" y="1491630"/>
            <a:ext cx="8153896" cy="3240360"/>
          </a:xfrm>
        </p:spPr>
        <p:txBody>
          <a:bodyPr>
            <a:normAutofit/>
          </a:bodyPr>
          <a:lstStyle/>
          <a:p>
            <a:r>
              <a:rPr lang="en-US" dirty="0"/>
              <a:t>80</a:t>
            </a:r>
            <a:r>
              <a:rPr lang="en-US" dirty="0" smtClean="0"/>
              <a:t>% </a:t>
            </a:r>
            <a:r>
              <a:rPr lang="en-US" dirty="0" smtClean="0"/>
              <a:t>MWEs </a:t>
            </a:r>
            <a:r>
              <a:rPr lang="en-US" dirty="0" smtClean="0"/>
              <a:t>in French were </a:t>
            </a:r>
            <a:r>
              <a:rPr lang="en-US" dirty="0" smtClean="0"/>
              <a:t>MWEs </a:t>
            </a:r>
            <a:r>
              <a:rPr lang="en-US" dirty="0" smtClean="0"/>
              <a:t>in English</a:t>
            </a:r>
          </a:p>
          <a:p>
            <a:pPr marL="0" indent="0">
              <a:buNone/>
            </a:pP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ZoneTexte 10"/>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21/24</a:t>
            </a:r>
            <a:endParaRPr lang="fr-FR" sz="1200" dirty="0">
              <a:latin typeface="Arial"/>
              <a:cs typeface="Arial"/>
            </a:endParaRPr>
          </a:p>
        </p:txBody>
      </p:sp>
    </p:spTree>
    <p:extLst>
      <p:ext uri="{BB962C8B-B14F-4D97-AF65-F5344CB8AC3E}">
        <p14:creationId xmlns:p14="http://schemas.microsoft.com/office/powerpoint/2010/main" val="15971299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smtClean="0"/>
              <a:t>A new </a:t>
            </a:r>
            <a:r>
              <a:rPr lang="fr-FR" dirty="0" err="1" smtClean="0"/>
              <a:t>tool</a:t>
            </a:r>
            <a:r>
              <a:rPr lang="fr-FR" dirty="0" smtClean="0"/>
              <a:t>?</a:t>
            </a:r>
            <a:endParaRPr lang="fr-FR" dirty="0"/>
          </a:p>
        </p:txBody>
      </p:sp>
      <p:sp>
        <p:nvSpPr>
          <p:cNvPr id="5" name="Espace réservé du texte 4"/>
          <p:cNvSpPr>
            <a:spLocks noGrp="1"/>
          </p:cNvSpPr>
          <p:nvPr>
            <p:ph type="body" sz="quarter" idx="12"/>
          </p:nvPr>
        </p:nvSpPr>
        <p:spPr>
          <a:xfrm>
            <a:off x="380504" y="1491630"/>
            <a:ext cx="8153896" cy="3240360"/>
          </a:xfrm>
        </p:spPr>
        <p:txBody>
          <a:bodyPr>
            <a:normAutofit/>
          </a:bodyPr>
          <a:lstStyle/>
          <a:p>
            <a:r>
              <a:rPr lang="en-GB" dirty="0" smtClean="0"/>
              <a:t>annotating </a:t>
            </a:r>
            <a:r>
              <a:rPr lang="en-GB" dirty="0"/>
              <a:t>several </a:t>
            </a:r>
            <a:r>
              <a:rPr lang="en-GB" dirty="0" smtClean="0"/>
              <a:t>MWEs </a:t>
            </a:r>
            <a:r>
              <a:rPr lang="en-GB" dirty="0"/>
              <a:t>in a same </a:t>
            </a:r>
            <a:r>
              <a:rPr lang="en-GB" dirty="0" smtClean="0"/>
              <a:t>sentence</a:t>
            </a:r>
          </a:p>
          <a:p>
            <a:r>
              <a:rPr lang="en-GB" dirty="0" smtClean="0"/>
              <a:t>access </a:t>
            </a:r>
            <a:r>
              <a:rPr lang="en-GB" dirty="0"/>
              <a:t>to several error types at the same time for the same MWE. </a:t>
            </a:r>
            <a:endParaRPr lang="en-GB" dirty="0" smtClean="0"/>
          </a:p>
          <a:p>
            <a:r>
              <a:rPr lang="en-GB" dirty="0"/>
              <a:t>t</a:t>
            </a:r>
            <a:r>
              <a:rPr lang="en-GB" dirty="0" smtClean="0"/>
              <a:t>ranslation consistency</a:t>
            </a:r>
          </a:p>
          <a:p>
            <a:r>
              <a:rPr lang="en-GB" dirty="0" smtClean="0"/>
              <a:t>collaborative tool</a:t>
            </a:r>
            <a:endParaRPr lang="fr-FR" dirty="0"/>
          </a:p>
          <a:p>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ZoneTexte 10"/>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22/24</a:t>
            </a:r>
            <a:endParaRPr lang="fr-FR" sz="1200" dirty="0">
              <a:latin typeface="Arial"/>
              <a:cs typeface="Arial"/>
            </a:endParaRPr>
          </a:p>
        </p:txBody>
      </p:sp>
    </p:spTree>
    <p:extLst>
      <p:ext uri="{BB962C8B-B14F-4D97-AF65-F5344CB8AC3E}">
        <p14:creationId xmlns:p14="http://schemas.microsoft.com/office/powerpoint/2010/main" val="3958591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err="1" smtClean="0"/>
              <a:t>Thanks</a:t>
            </a:r>
            <a:r>
              <a:rPr lang="fr-FR" dirty="0" smtClean="0"/>
              <a:t> for </a:t>
            </a:r>
            <a:r>
              <a:rPr lang="fr-FR" dirty="0" err="1" smtClean="0"/>
              <a:t>your</a:t>
            </a:r>
            <a:r>
              <a:rPr lang="fr-FR" dirty="0" smtClean="0"/>
              <a:t> attention!</a:t>
            </a:r>
            <a:endParaRPr lang="fr-FR" dirty="0"/>
          </a:p>
        </p:txBody>
      </p:sp>
      <p:sp>
        <p:nvSpPr>
          <p:cNvPr id="5" name="Espace réservé du texte 4"/>
          <p:cNvSpPr>
            <a:spLocks noGrp="1"/>
          </p:cNvSpPr>
          <p:nvPr>
            <p:ph type="body" sz="quarter" idx="12"/>
          </p:nvPr>
        </p:nvSpPr>
        <p:spPr>
          <a:xfrm>
            <a:off x="380504" y="1491630"/>
            <a:ext cx="8153896" cy="3240360"/>
          </a:xfrm>
        </p:spPr>
        <p:txBody>
          <a:bodyPr>
            <a:normAutofit/>
          </a:bodyPr>
          <a:lstStyle/>
          <a:p>
            <a:pPr marL="0" indent="0" algn="ctr">
              <a:buNone/>
            </a:pPr>
            <a:endParaRPr lang="fr-FR" dirty="0" smtClean="0"/>
          </a:p>
          <a:p>
            <a:pPr marL="0" indent="0" algn="ctr">
              <a:buNone/>
            </a:pPr>
            <a:endParaRPr lang="fr-FR" dirty="0"/>
          </a:p>
          <a:p>
            <a:pPr marL="0" indent="0" algn="ctr">
              <a:buNone/>
            </a:pPr>
            <a:r>
              <a:rPr lang="fr-FR" dirty="0" err="1" smtClean="0"/>
              <a:t>Any</a:t>
            </a:r>
            <a:r>
              <a:rPr lang="fr-FR" dirty="0" smtClean="0"/>
              <a:t> Questions?</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ZoneTexte 10"/>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23/24</a:t>
            </a:r>
            <a:endParaRPr lang="fr-FR" sz="1200" dirty="0">
              <a:latin typeface="Arial"/>
              <a:cs typeface="Arial"/>
            </a:endParaRPr>
          </a:p>
        </p:txBody>
      </p:sp>
    </p:spTree>
    <p:extLst>
      <p:ext uri="{BB962C8B-B14F-4D97-AF65-F5344CB8AC3E}">
        <p14:creationId xmlns:p14="http://schemas.microsoft.com/office/powerpoint/2010/main" val="16569060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err="1" smtClean="0"/>
              <a:t>References</a:t>
            </a:r>
            <a:endParaRPr lang="fr-FR" dirty="0"/>
          </a:p>
        </p:txBody>
      </p:sp>
      <p:sp>
        <p:nvSpPr>
          <p:cNvPr id="5" name="Espace réservé du texte 4"/>
          <p:cNvSpPr>
            <a:spLocks noGrp="1"/>
          </p:cNvSpPr>
          <p:nvPr>
            <p:ph type="body" sz="quarter" idx="12"/>
          </p:nvPr>
        </p:nvSpPr>
        <p:spPr>
          <a:xfrm>
            <a:off x="467544" y="1203598"/>
            <a:ext cx="8153896" cy="3600400"/>
          </a:xfrm>
        </p:spPr>
        <p:txBody>
          <a:bodyPr>
            <a:noAutofit/>
          </a:bodyPr>
          <a:lstStyle/>
          <a:p>
            <a:r>
              <a:rPr lang="en-GB" sz="1200" dirty="0"/>
              <a:t>Philipp</a:t>
            </a:r>
            <a:r>
              <a:rPr lang="en-GB" sz="1400" dirty="0"/>
              <a:t> </a:t>
            </a:r>
            <a:r>
              <a:rPr lang="en-GB" sz="1200" dirty="0"/>
              <a:t>Koehn, </a:t>
            </a:r>
            <a:r>
              <a:rPr lang="en-GB" sz="1200" dirty="0" err="1"/>
              <a:t>Hieu</a:t>
            </a:r>
            <a:r>
              <a:rPr lang="en-GB" sz="1200" dirty="0"/>
              <a:t> Hoang, Alexandra Birch, Chris </a:t>
            </a:r>
            <a:r>
              <a:rPr lang="en-GB" sz="1200" dirty="0" err="1"/>
              <a:t>Callison</a:t>
            </a:r>
            <a:r>
              <a:rPr lang="en-GB" sz="1200" dirty="0"/>
              <a:t>-Burch, Marcello Federico, Nicola </a:t>
            </a:r>
            <a:r>
              <a:rPr lang="en-GB" sz="1200" dirty="0" err="1"/>
              <a:t>Bertoldi,Brooke</a:t>
            </a:r>
            <a:r>
              <a:rPr lang="en-GB" sz="1200" dirty="0"/>
              <a:t> Cowan, Wade </a:t>
            </a:r>
            <a:r>
              <a:rPr lang="en-GB" sz="1200" dirty="0" err="1"/>
              <a:t>Shen</a:t>
            </a:r>
            <a:r>
              <a:rPr lang="en-GB" sz="1200" dirty="0"/>
              <a:t>, Christine Moran, Richard </a:t>
            </a:r>
            <a:r>
              <a:rPr lang="en-GB" sz="1200" dirty="0" err="1"/>
              <a:t>Zens</a:t>
            </a:r>
            <a:r>
              <a:rPr lang="en-GB" sz="1200" dirty="0"/>
              <a:t>, Chris Dyer, </a:t>
            </a:r>
            <a:r>
              <a:rPr lang="en-GB" sz="1200" dirty="0" err="1"/>
              <a:t>Ondrej</a:t>
            </a:r>
            <a:r>
              <a:rPr lang="en-GB" sz="1200" dirty="0"/>
              <a:t> </a:t>
            </a:r>
            <a:r>
              <a:rPr lang="en-GB" sz="1200" dirty="0" err="1"/>
              <a:t>Bojar</a:t>
            </a:r>
            <a:r>
              <a:rPr lang="en-GB" sz="1200" dirty="0"/>
              <a:t>, Alexandra </a:t>
            </a:r>
            <a:r>
              <a:rPr lang="en-GB" sz="1200" dirty="0" err="1"/>
              <a:t>Constantin</a:t>
            </a:r>
            <a:r>
              <a:rPr lang="en-GB" sz="1200" dirty="0"/>
              <a:t>, and Evan </a:t>
            </a:r>
            <a:r>
              <a:rPr lang="en-GB" sz="1200" dirty="0" err="1"/>
              <a:t>Herbst</a:t>
            </a:r>
            <a:r>
              <a:rPr lang="en-GB" sz="1200" dirty="0"/>
              <a:t>, 2007. Moses: Open source toolkit for statistical machine translation. In Proceedings of the 45th Annual Meeting of the Association for Computational Linguistics Companion Volume Proceedings of the Demo and Poster Sessions , pages 177–180, Prague, Czech Republic, June. Association for Computational Linguistics</a:t>
            </a:r>
            <a:r>
              <a:rPr lang="en-GB" sz="1200" dirty="0" smtClean="0"/>
              <a:t>.</a:t>
            </a:r>
            <a:endParaRPr lang="fr-FR" sz="1200" dirty="0"/>
          </a:p>
          <a:p>
            <a:r>
              <a:rPr lang="en-GB" sz="1200" dirty="0"/>
              <a:t>Carlos </a:t>
            </a:r>
            <a:r>
              <a:rPr lang="en-GB" sz="1200" dirty="0" err="1"/>
              <a:t>Ramisch</a:t>
            </a:r>
            <a:r>
              <a:rPr lang="en-GB" sz="1200" dirty="0"/>
              <a:t>, </a:t>
            </a:r>
            <a:r>
              <a:rPr lang="en-GB" sz="1200" dirty="0" err="1"/>
              <a:t>Aline</a:t>
            </a:r>
            <a:r>
              <a:rPr lang="en-GB" sz="1200" dirty="0"/>
              <a:t> Villavicencio, Christian </a:t>
            </a:r>
            <a:r>
              <a:rPr lang="en-GB" sz="1200" dirty="0" err="1"/>
              <a:t>Boitet</a:t>
            </a:r>
            <a:r>
              <a:rPr lang="en-GB" sz="1200" dirty="0"/>
              <a:t>, 2010. </a:t>
            </a:r>
            <a:r>
              <a:rPr lang="en-GB" sz="1200" dirty="0" err="1"/>
              <a:t>mwetoolkit</a:t>
            </a:r>
            <a:r>
              <a:rPr lang="en-GB" sz="1200" dirty="0"/>
              <a:t>: a Framework for Multiword Expression Identification Proceedings of the International Conference on Language Resources and Evaluation, LREC 2010, 17-23 May 2010, Valletta, </a:t>
            </a:r>
            <a:r>
              <a:rPr lang="en-GB" sz="1200" dirty="0" smtClean="0"/>
              <a:t>Malta</a:t>
            </a:r>
            <a:endParaRPr lang="fr-FR" sz="1200" dirty="0"/>
          </a:p>
          <a:p>
            <a:r>
              <a:rPr lang="en-GB" sz="1200" dirty="0"/>
              <a:t>Carlos </a:t>
            </a:r>
            <a:r>
              <a:rPr lang="en-GB" sz="1200" dirty="0" err="1"/>
              <a:t>Ramisch</a:t>
            </a:r>
            <a:r>
              <a:rPr lang="en-GB" sz="1200" dirty="0"/>
              <a:t>, Laurent </a:t>
            </a:r>
            <a:r>
              <a:rPr lang="en-GB" sz="1200" dirty="0" err="1"/>
              <a:t>Besacier</a:t>
            </a:r>
            <a:r>
              <a:rPr lang="en-GB" sz="1200" dirty="0"/>
              <a:t>, Alexander </a:t>
            </a:r>
            <a:r>
              <a:rPr lang="en-GB" sz="1200" dirty="0" err="1"/>
              <a:t>Kobzar</a:t>
            </a:r>
            <a:r>
              <a:rPr lang="en-GB" sz="1200" dirty="0"/>
              <a:t>, 2013. "How hard is it to automatically translate phrasal verbs from English to French?", MT Summit 2013 Workshop on Multi-word Units in Machine Translation and Translation Technology, Nice, France, September 2013</a:t>
            </a:r>
            <a:r>
              <a:rPr lang="en-GB" sz="1200" dirty="0" smtClean="0"/>
              <a:t>.</a:t>
            </a:r>
            <a:endParaRPr lang="fr-FR" sz="1200" dirty="0"/>
          </a:p>
          <a:p>
            <a:r>
              <a:rPr lang="en-GB" sz="1200" dirty="0"/>
              <a:t>Sara </a:t>
            </a:r>
            <a:r>
              <a:rPr lang="en-GB" sz="1200" dirty="0" err="1"/>
              <a:t>Stymne</a:t>
            </a:r>
            <a:r>
              <a:rPr lang="en-GB" sz="1200" dirty="0"/>
              <a:t>, 2011. Blast: A tool for error analysis of ma- chine translation output. In Proc. of the ACL 2011 System Demonstrations, pages 56–61, Portland, OR, USA, Jun. ACL</a:t>
            </a:r>
            <a:r>
              <a:rPr lang="en-GB" sz="1200" dirty="0" smtClean="0"/>
              <a:t>.</a:t>
            </a:r>
            <a:endParaRPr lang="fr-FR" sz="1200" dirty="0"/>
          </a:p>
          <a:p>
            <a:r>
              <a:rPr lang="en-GB" sz="1200" dirty="0" err="1"/>
              <a:t>Agnès</a:t>
            </a:r>
            <a:r>
              <a:rPr lang="en-GB" sz="1200" dirty="0"/>
              <a:t> </a:t>
            </a:r>
            <a:r>
              <a:rPr lang="en-GB" sz="1200" dirty="0" err="1"/>
              <a:t>Tutin</a:t>
            </a:r>
            <a:r>
              <a:rPr lang="en-GB" sz="1200" dirty="0"/>
              <a:t>, Emmanuelle </a:t>
            </a:r>
            <a:r>
              <a:rPr lang="en-GB" sz="1200" dirty="0" err="1"/>
              <a:t>Esperança-Rodier</a:t>
            </a:r>
            <a:r>
              <a:rPr lang="en-GB" sz="1200" dirty="0"/>
              <a:t>, Manuel </a:t>
            </a:r>
            <a:r>
              <a:rPr lang="en-GB" sz="1200" dirty="0" err="1"/>
              <a:t>Iborra</a:t>
            </a:r>
            <a:r>
              <a:rPr lang="en-GB" sz="1200" dirty="0"/>
              <a:t>, Justine </a:t>
            </a:r>
            <a:r>
              <a:rPr lang="en-GB" sz="1200" dirty="0" err="1"/>
              <a:t>Reverdy</a:t>
            </a:r>
            <a:r>
              <a:rPr lang="en-GB" sz="1200" dirty="0"/>
              <a:t>, 2015, Annotation of multiword expressions in French. Malaga, </a:t>
            </a:r>
            <a:r>
              <a:rPr lang="en-GB" sz="1200" dirty="0" err="1"/>
              <a:t>Espagne</a:t>
            </a:r>
            <a:r>
              <a:rPr lang="en-GB" sz="1200" dirty="0"/>
              <a:t>, </a:t>
            </a:r>
            <a:r>
              <a:rPr lang="en-GB" sz="1200" dirty="0" err="1"/>
              <a:t>Actes</a:t>
            </a:r>
            <a:r>
              <a:rPr lang="en-GB" sz="1200" dirty="0"/>
              <a:t> de la </a:t>
            </a:r>
            <a:r>
              <a:rPr lang="en-GB" sz="1200" dirty="0" err="1"/>
              <a:t>conférence</a:t>
            </a:r>
            <a:r>
              <a:rPr lang="en-GB" sz="1200" dirty="0"/>
              <a:t> Europhras2015, </a:t>
            </a:r>
            <a:r>
              <a:rPr lang="en-GB" sz="1200" dirty="0" err="1"/>
              <a:t>Juin</a:t>
            </a:r>
            <a:r>
              <a:rPr lang="en-GB" sz="1200" dirty="0"/>
              <a:t> 2015</a:t>
            </a:r>
            <a:r>
              <a:rPr lang="en-GB" sz="1200" dirty="0" smtClean="0"/>
              <a:t>.</a:t>
            </a:r>
            <a:endParaRPr lang="fr-FR" sz="1200" dirty="0"/>
          </a:p>
          <a:p>
            <a:r>
              <a:rPr lang="en-GB" sz="1200" dirty="0"/>
              <a:t>David </a:t>
            </a:r>
            <a:r>
              <a:rPr lang="en-GB" sz="1200" dirty="0" err="1"/>
              <a:t>Vilar</a:t>
            </a:r>
            <a:r>
              <a:rPr lang="en-GB" sz="1200" dirty="0"/>
              <a:t>, </a:t>
            </a:r>
            <a:r>
              <a:rPr lang="en-GB" sz="1200" dirty="0" err="1"/>
              <a:t>Jia</a:t>
            </a:r>
            <a:r>
              <a:rPr lang="en-GB" sz="1200" dirty="0"/>
              <a:t> </a:t>
            </a:r>
            <a:r>
              <a:rPr lang="en-GB" sz="1200" dirty="0" err="1"/>
              <a:t>Xu</a:t>
            </a:r>
            <a:r>
              <a:rPr lang="en-GB" sz="1200" dirty="0"/>
              <a:t>,  Luis Fernando </a:t>
            </a:r>
            <a:r>
              <a:rPr lang="en-GB" sz="1200" dirty="0" err="1"/>
              <a:t>D’Haro</a:t>
            </a:r>
            <a:r>
              <a:rPr lang="en-GB" sz="1200" dirty="0"/>
              <a:t> et al., 2006. Error analysis of statistical machine translation output. In : Proceedings of LREC</a:t>
            </a:r>
            <a:r>
              <a:rPr lang="en-GB" sz="1400" dirty="0"/>
              <a:t>. 2006. p. 697-702.</a:t>
            </a:r>
            <a:endParaRPr lang="fr-FR" sz="1400" dirty="0"/>
          </a:p>
          <a:p>
            <a:pPr marL="0" indent="0">
              <a:buNone/>
            </a:pPr>
            <a:endParaRPr lang="fr-FR" sz="1400" dirty="0" smtClean="0"/>
          </a:p>
          <a:p>
            <a:pPr marL="0" indent="0" algn="ctr">
              <a:buNone/>
            </a:pPr>
            <a:endParaRPr lang="fr-FR" sz="1400"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ZoneTexte 10"/>
          <p:cNvSpPr txBox="1"/>
          <p:nvPr/>
        </p:nvSpPr>
        <p:spPr>
          <a:xfrm>
            <a:off x="539552" y="4876006"/>
            <a:ext cx="569762" cy="276999"/>
          </a:xfrm>
          <a:prstGeom prst="rect">
            <a:avLst/>
          </a:prstGeom>
          <a:noFill/>
        </p:spPr>
        <p:txBody>
          <a:bodyPr wrap="none" rtlCol="0">
            <a:spAutoFit/>
          </a:bodyPr>
          <a:lstStyle/>
          <a:p>
            <a:r>
              <a:rPr lang="fr-FR" sz="1200" dirty="0" smtClean="0">
                <a:latin typeface="Arial"/>
                <a:cs typeface="Arial"/>
              </a:rPr>
              <a:t>24/24</a:t>
            </a:r>
            <a:endParaRPr lang="fr-FR" sz="1200" dirty="0">
              <a:latin typeface="Arial"/>
              <a:cs typeface="Arial"/>
            </a:endParaRPr>
          </a:p>
        </p:txBody>
      </p:sp>
    </p:spTree>
    <p:extLst>
      <p:ext uri="{BB962C8B-B14F-4D97-AF65-F5344CB8AC3E}">
        <p14:creationId xmlns:p14="http://schemas.microsoft.com/office/powerpoint/2010/main" val="38860411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err="1" smtClean="0"/>
              <a:t>MWEs</a:t>
            </a:r>
            <a:r>
              <a:rPr lang="fr-FR" dirty="0" smtClean="0"/>
              <a:t> </a:t>
            </a:r>
            <a:r>
              <a:rPr lang="fr-FR" dirty="0" smtClean="0"/>
              <a:t>– </a:t>
            </a:r>
            <a:r>
              <a:rPr lang="fr-FR" dirty="0" err="1" smtClean="0"/>
              <a:t>MultiWord</a:t>
            </a:r>
            <a:r>
              <a:rPr lang="fr-FR" dirty="0" smtClean="0"/>
              <a:t> </a:t>
            </a:r>
            <a:r>
              <a:rPr lang="fr-FR" dirty="0" smtClean="0"/>
              <a:t>Expressions</a:t>
            </a:r>
            <a:endParaRPr lang="fr-FR" dirty="0"/>
          </a:p>
        </p:txBody>
      </p:sp>
      <p:sp>
        <p:nvSpPr>
          <p:cNvPr id="6"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9" name="Espace réservé du texte 4"/>
          <p:cNvSpPr>
            <a:spLocks noGrp="1"/>
          </p:cNvSpPr>
          <p:nvPr>
            <p:ph type="body" sz="quarter" idx="12"/>
          </p:nvPr>
        </p:nvSpPr>
        <p:spPr>
          <a:xfrm>
            <a:off x="380504" y="1491630"/>
            <a:ext cx="8153896" cy="3096344"/>
          </a:xfrm>
        </p:spPr>
        <p:txBody>
          <a:bodyPr>
            <a:normAutofit fontScale="92500" lnSpcReduction="20000"/>
          </a:bodyPr>
          <a:lstStyle/>
          <a:p>
            <a:pPr marL="0" indent="0">
              <a:buNone/>
            </a:pPr>
            <a:r>
              <a:rPr lang="en-GB" dirty="0"/>
              <a:t>"multiword elements that </a:t>
            </a:r>
            <a:r>
              <a:rPr lang="en-GB" dirty="0" smtClean="0"/>
              <a:t>include </a:t>
            </a:r>
            <a:r>
              <a:rPr lang="en-GB" dirty="0"/>
              <a:t>several graphical units, separated by blanks or hyphens, or separated by several other words not included within the MWE"</a:t>
            </a:r>
            <a:r>
              <a:rPr lang="en-GB" dirty="0" smtClean="0"/>
              <a:t>.</a:t>
            </a:r>
          </a:p>
          <a:p>
            <a:pPr marL="0" indent="0">
              <a:buNone/>
            </a:pPr>
            <a:endParaRPr lang="en-GB" dirty="0" smtClean="0"/>
          </a:p>
          <a:p>
            <a:pPr marL="0" indent="0">
              <a:buNone/>
            </a:pPr>
            <a:endParaRPr lang="en-GB" dirty="0" smtClean="0"/>
          </a:p>
          <a:p>
            <a:pPr marL="0" indent="0">
              <a:buNone/>
            </a:pPr>
            <a:r>
              <a:rPr lang="en-GB" sz="1900" dirty="0" err="1"/>
              <a:t>Agnès</a:t>
            </a:r>
            <a:r>
              <a:rPr lang="en-GB" sz="1900" dirty="0"/>
              <a:t> </a:t>
            </a:r>
            <a:r>
              <a:rPr lang="en-GB" sz="1900" dirty="0" err="1"/>
              <a:t>Tutin</a:t>
            </a:r>
            <a:r>
              <a:rPr lang="en-GB" sz="1900" dirty="0"/>
              <a:t>, Emmanuelle </a:t>
            </a:r>
            <a:r>
              <a:rPr lang="en-GB" sz="1900" dirty="0" err="1"/>
              <a:t>Esperança-Rodier</a:t>
            </a:r>
            <a:r>
              <a:rPr lang="en-GB" sz="1900" dirty="0"/>
              <a:t>, Manuel </a:t>
            </a:r>
            <a:r>
              <a:rPr lang="en-GB" sz="1900" dirty="0" err="1"/>
              <a:t>Iborra</a:t>
            </a:r>
            <a:r>
              <a:rPr lang="en-GB" sz="1900" dirty="0"/>
              <a:t>, Justine </a:t>
            </a:r>
            <a:r>
              <a:rPr lang="en-GB" sz="1900" dirty="0" err="1"/>
              <a:t>Reverdy</a:t>
            </a:r>
            <a:r>
              <a:rPr lang="en-GB" sz="1900" dirty="0"/>
              <a:t>, 2015, Annotation of multiword expressions in French. Malaga, </a:t>
            </a:r>
            <a:r>
              <a:rPr lang="en-GB" sz="1900" dirty="0" err="1"/>
              <a:t>Espagne</a:t>
            </a:r>
            <a:r>
              <a:rPr lang="en-GB" sz="1900" dirty="0"/>
              <a:t>, </a:t>
            </a:r>
            <a:r>
              <a:rPr lang="en-GB" sz="1900" dirty="0" err="1"/>
              <a:t>Actes</a:t>
            </a:r>
            <a:r>
              <a:rPr lang="en-GB" sz="1900" dirty="0"/>
              <a:t> de la </a:t>
            </a:r>
            <a:r>
              <a:rPr lang="en-GB" sz="1900" dirty="0" err="1"/>
              <a:t>conférence</a:t>
            </a:r>
            <a:r>
              <a:rPr lang="en-GB" sz="1900" dirty="0"/>
              <a:t> Europhras2015, </a:t>
            </a:r>
            <a:r>
              <a:rPr lang="en-GB" sz="1900" dirty="0" err="1"/>
              <a:t>Juin</a:t>
            </a:r>
            <a:r>
              <a:rPr lang="en-GB" sz="1900" dirty="0"/>
              <a:t> 2015.</a:t>
            </a:r>
            <a:endParaRPr lang="fr-FR" sz="1900" dirty="0"/>
          </a:p>
          <a:p>
            <a:pPr marL="0" indent="0">
              <a:buNone/>
            </a:pPr>
            <a:r>
              <a:rPr lang="en-GB" dirty="0" smtClean="0"/>
              <a:t> </a:t>
            </a:r>
            <a:endParaRPr lang="fr-FR" dirty="0"/>
          </a:p>
          <a:p>
            <a:pPr marL="0" indent="0">
              <a:buNone/>
            </a:pPr>
            <a:endParaRPr lang="fr-FR"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ZoneTexte 14"/>
          <p:cNvSpPr txBox="1"/>
          <p:nvPr/>
        </p:nvSpPr>
        <p:spPr>
          <a:xfrm>
            <a:off x="539552" y="4876006"/>
            <a:ext cx="484177" cy="276999"/>
          </a:xfrm>
          <a:prstGeom prst="rect">
            <a:avLst/>
          </a:prstGeom>
          <a:noFill/>
        </p:spPr>
        <p:txBody>
          <a:bodyPr wrap="none" rtlCol="0">
            <a:spAutoFit/>
          </a:bodyPr>
          <a:lstStyle/>
          <a:p>
            <a:r>
              <a:rPr lang="fr-FR" sz="1200" dirty="0" smtClean="0">
                <a:latin typeface="Arial"/>
                <a:cs typeface="Arial"/>
              </a:rPr>
              <a:t>3/</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1181450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err="1" smtClean="0"/>
              <a:t>MWEs</a:t>
            </a:r>
            <a:r>
              <a:rPr lang="fr-FR" dirty="0" smtClean="0"/>
              <a:t> </a:t>
            </a:r>
            <a:r>
              <a:rPr lang="fr-FR" dirty="0" smtClean="0"/>
              <a:t>– </a:t>
            </a:r>
            <a:r>
              <a:rPr lang="fr-FR" dirty="0" err="1" smtClean="0"/>
              <a:t>Examples</a:t>
            </a:r>
            <a:endParaRPr lang="fr-FR" dirty="0"/>
          </a:p>
        </p:txBody>
      </p:sp>
      <p:sp>
        <p:nvSpPr>
          <p:cNvPr id="5" name="Espace réservé du texte 4"/>
          <p:cNvSpPr>
            <a:spLocks noGrp="1"/>
          </p:cNvSpPr>
          <p:nvPr>
            <p:ph type="body" sz="quarter" idx="12"/>
          </p:nvPr>
        </p:nvSpPr>
        <p:spPr>
          <a:xfrm>
            <a:off x="380504" y="1815405"/>
            <a:ext cx="4119488" cy="1620441"/>
          </a:xfrm>
        </p:spPr>
        <p:txBody>
          <a:bodyPr>
            <a:normAutofit fontScale="92500" lnSpcReduction="20000"/>
          </a:bodyPr>
          <a:lstStyle/>
          <a:p>
            <a:r>
              <a:rPr lang="fr-FR" dirty="0" err="1" smtClean="0"/>
              <a:t>Even</a:t>
            </a:r>
            <a:r>
              <a:rPr lang="fr-FR" dirty="0" smtClean="0"/>
              <a:t> if</a:t>
            </a:r>
          </a:p>
          <a:p>
            <a:r>
              <a:rPr lang="fr-FR" dirty="0" err="1" smtClean="0"/>
              <a:t>Death</a:t>
            </a:r>
            <a:r>
              <a:rPr lang="fr-FR" dirty="0" smtClean="0"/>
              <a:t> penalty</a:t>
            </a:r>
          </a:p>
          <a:p>
            <a:r>
              <a:rPr lang="fr-FR" dirty="0" smtClean="0"/>
              <a:t>Heavy </a:t>
            </a:r>
            <a:r>
              <a:rPr lang="fr-FR" dirty="0" err="1" smtClean="0"/>
              <a:t>smoker</a:t>
            </a:r>
            <a:endParaRPr lang="fr-FR" dirty="0" smtClean="0"/>
          </a:p>
          <a:p>
            <a:r>
              <a:rPr lang="fr-FR" dirty="0" err="1" smtClean="0"/>
              <a:t>Manufacturing</a:t>
            </a:r>
            <a:r>
              <a:rPr lang="fr-FR" dirty="0" smtClean="0"/>
              <a:t> </a:t>
            </a:r>
            <a:r>
              <a:rPr lang="fr-FR" dirty="0" err="1" smtClean="0"/>
              <a:t>industry</a:t>
            </a:r>
            <a:endParaRPr lang="fr-FR" dirty="0" smtClean="0"/>
          </a:p>
          <a:p>
            <a:endParaRPr lang="fr-FR" dirty="0"/>
          </a:p>
        </p:txBody>
      </p:sp>
      <p:sp>
        <p:nvSpPr>
          <p:cNvPr id="6"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7" name="Espace réservé du texte 4"/>
          <p:cNvSpPr txBox="1">
            <a:spLocks/>
          </p:cNvSpPr>
          <p:nvPr/>
        </p:nvSpPr>
        <p:spPr>
          <a:xfrm>
            <a:off x="4499992" y="1491630"/>
            <a:ext cx="4119488" cy="1620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lumMod val="65000"/>
                  <a:lumOff val="35000"/>
                </a:schemeClr>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a:p>
        </p:txBody>
      </p:sp>
      <p:sp>
        <p:nvSpPr>
          <p:cNvPr id="8" name="Espace réservé du texte 4"/>
          <p:cNvSpPr txBox="1">
            <a:spLocks/>
          </p:cNvSpPr>
          <p:nvPr/>
        </p:nvSpPr>
        <p:spPr>
          <a:xfrm>
            <a:off x="4644008" y="1815405"/>
            <a:ext cx="4119488" cy="162044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chemeClr val="tx1">
                  <a:lumMod val="65000"/>
                  <a:lumOff val="35000"/>
                </a:schemeClr>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Wingdings"/>
                <a:ea typeface="Wingdings"/>
                <a:cs typeface="Wingdings"/>
                <a:sym typeface="Wingdings"/>
              </a:rPr>
              <a:t>	</a:t>
            </a:r>
            <a:r>
              <a:rPr lang="fr-FR" dirty="0" err="1" smtClean="0"/>
              <a:t>Function</a:t>
            </a:r>
            <a:r>
              <a:rPr lang="fr-FR" dirty="0" smtClean="0"/>
              <a:t> Word</a:t>
            </a:r>
          </a:p>
          <a:p>
            <a:pPr marL="0" indent="0">
              <a:buNone/>
            </a:pPr>
            <a:r>
              <a:rPr lang="fr-FR" dirty="0" smtClean="0">
                <a:latin typeface="Wingdings"/>
                <a:ea typeface="Wingdings"/>
                <a:cs typeface="Wingdings"/>
                <a:sym typeface="Wingdings"/>
              </a:rPr>
              <a:t>	</a:t>
            </a:r>
            <a:r>
              <a:rPr lang="fr-FR" dirty="0" smtClean="0"/>
              <a:t>Full </a:t>
            </a:r>
            <a:r>
              <a:rPr lang="fr-FR" dirty="0" err="1" smtClean="0"/>
              <a:t>Phraseme</a:t>
            </a:r>
            <a:endParaRPr lang="fr-FR" dirty="0" smtClean="0"/>
          </a:p>
          <a:p>
            <a:pPr marL="0" indent="0">
              <a:buNone/>
            </a:pPr>
            <a:r>
              <a:rPr lang="fr-FR" dirty="0" smtClean="0">
                <a:latin typeface="Wingdings"/>
                <a:ea typeface="Wingdings"/>
                <a:cs typeface="Wingdings"/>
                <a:sym typeface="Wingdings"/>
              </a:rPr>
              <a:t>	</a:t>
            </a:r>
            <a:r>
              <a:rPr lang="fr-FR" dirty="0" smtClean="0"/>
              <a:t>Collocation</a:t>
            </a:r>
          </a:p>
          <a:p>
            <a:pPr marL="0" indent="0">
              <a:buNone/>
            </a:pPr>
            <a:r>
              <a:rPr lang="fr-FR" dirty="0" smtClean="0">
                <a:latin typeface="Wingdings"/>
                <a:ea typeface="Wingdings"/>
                <a:cs typeface="Wingdings"/>
                <a:sym typeface="Wingdings"/>
              </a:rPr>
              <a:t>	</a:t>
            </a:r>
            <a:r>
              <a:rPr lang="fr-FR" dirty="0" err="1" smtClean="0"/>
              <a:t>Technical</a:t>
            </a:r>
            <a:r>
              <a:rPr lang="fr-FR" dirty="0" smtClean="0"/>
              <a:t> </a:t>
            </a:r>
            <a:r>
              <a:rPr lang="fr-FR" dirty="0" err="1" smtClean="0"/>
              <a:t>Term</a:t>
            </a:r>
            <a:endParaRPr lang="fr-FR" dirty="0" smtClean="0"/>
          </a:p>
          <a:p>
            <a:endParaRPr lang="fr-FR"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ZoneTexte 14"/>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4</a:t>
            </a:r>
            <a:r>
              <a:rPr lang="fr-FR" sz="1200" dirty="0" smtClean="0">
                <a:latin typeface="Arial"/>
                <a:cs typeface="Arial"/>
              </a:rPr>
              <a:t>/</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763630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3" name="Titre 2"/>
          <p:cNvSpPr>
            <a:spLocks noGrp="1"/>
          </p:cNvSpPr>
          <p:nvPr>
            <p:ph type="ctrTitle"/>
          </p:nvPr>
        </p:nvSpPr>
        <p:spPr>
          <a:xfrm>
            <a:off x="380504" y="421049"/>
            <a:ext cx="8153896" cy="854557"/>
          </a:xfrm>
        </p:spPr>
        <p:txBody>
          <a:bodyPr>
            <a:normAutofit fontScale="90000"/>
          </a:bodyPr>
          <a:lstStyle/>
          <a:p>
            <a:r>
              <a:rPr lang="fr-FR" dirty="0"/>
              <a:t>Translation </a:t>
            </a:r>
            <a:r>
              <a:rPr lang="fr-FR" dirty="0" err="1"/>
              <a:t>Quality</a:t>
            </a:r>
            <a:r>
              <a:rPr lang="fr-FR" dirty="0"/>
              <a:t> Evaluation of </a:t>
            </a:r>
            <a:r>
              <a:rPr lang="fr-FR" dirty="0" err="1" smtClean="0"/>
              <a:t>MWEs</a:t>
            </a:r>
            <a:r>
              <a:rPr lang="fr-FR" dirty="0" smtClean="0"/>
              <a:t/>
            </a:r>
            <a:br>
              <a:rPr lang="fr-FR" dirty="0" smtClean="0"/>
            </a:br>
            <a:r>
              <a:rPr lang="fr-FR" dirty="0" smtClean="0"/>
              <a:t> </a:t>
            </a:r>
            <a:r>
              <a:rPr lang="fr-FR" dirty="0" err="1"/>
              <a:t>from</a:t>
            </a:r>
            <a:r>
              <a:rPr lang="fr-FR" dirty="0"/>
              <a:t> French to English </a:t>
            </a:r>
            <a:r>
              <a:rPr lang="fr-FR" dirty="0" err="1"/>
              <a:t>using</a:t>
            </a:r>
            <a:r>
              <a:rPr lang="fr-FR" dirty="0"/>
              <a:t> an SMT</a:t>
            </a:r>
            <a:r>
              <a:rPr lang="fr-FR" dirty="0">
                <a:solidFill>
                  <a:schemeClr val="tx1">
                    <a:lumMod val="65000"/>
                    <a:lumOff val="35000"/>
                  </a:schemeClr>
                </a:solidFill>
              </a:rPr>
              <a:t/>
            </a:r>
            <a:br>
              <a:rPr lang="fr-FR" dirty="0">
                <a:solidFill>
                  <a:schemeClr val="tx1">
                    <a:lumMod val="65000"/>
                    <a:lumOff val="35000"/>
                  </a:schemeClr>
                </a:solidFill>
              </a:rPr>
            </a:br>
            <a:endParaRPr lang="fr-FR" dirty="0"/>
          </a:p>
        </p:txBody>
      </p:sp>
      <p:sp>
        <p:nvSpPr>
          <p:cNvPr id="6" name="Espace réservé du texte 4"/>
          <p:cNvSpPr txBox="1">
            <a:spLocks/>
          </p:cNvSpPr>
          <p:nvPr/>
        </p:nvSpPr>
        <p:spPr>
          <a:xfrm>
            <a:off x="1259632" y="3075806"/>
            <a:ext cx="8153896" cy="1620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lumMod val="65000"/>
                  <a:lumOff val="35000"/>
                </a:schemeClr>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tabLst>
                <a:tab pos="3587750" algn="l"/>
                <a:tab pos="4032250" algn="l"/>
              </a:tabLst>
            </a:pPr>
            <a:endParaRPr lang="fr-FR" dirty="0" smtClean="0"/>
          </a:p>
          <a:p>
            <a:pPr marL="0" indent="0">
              <a:buFont typeface="Wingdings" pitchFamily="2" charset="2"/>
              <a:buNone/>
              <a:tabLst>
                <a:tab pos="3587750" algn="l"/>
                <a:tab pos="4032250" algn="l"/>
              </a:tabLst>
            </a:pPr>
            <a:endParaRPr lang="fr-FR" dirty="0" smtClean="0"/>
          </a:p>
          <a:p>
            <a:pPr marL="0" indent="0">
              <a:buFont typeface="Wingdings" pitchFamily="2" charset="2"/>
              <a:buNone/>
            </a:pPr>
            <a:endParaRPr lang="fr-FR" dirty="0"/>
          </a:p>
        </p:txBody>
      </p:sp>
      <p:sp>
        <p:nvSpPr>
          <p:cNvPr id="9" name="Espace réservé du texte 4"/>
          <p:cNvSpPr>
            <a:spLocks noGrp="1"/>
          </p:cNvSpPr>
          <p:nvPr>
            <p:ph type="body" sz="quarter" idx="12"/>
          </p:nvPr>
        </p:nvSpPr>
        <p:spPr>
          <a:xfrm>
            <a:off x="380504" y="1491630"/>
            <a:ext cx="8153896" cy="3096344"/>
          </a:xfrm>
        </p:spPr>
        <p:txBody>
          <a:bodyPr>
            <a:noAutofit/>
          </a:bodyPr>
          <a:lstStyle/>
          <a:p>
            <a:r>
              <a:rPr lang="fr-FR" sz="2600" dirty="0" err="1" smtClean="0"/>
              <a:t>MWEs</a:t>
            </a:r>
            <a:endParaRPr lang="fr-FR" sz="2600" dirty="0"/>
          </a:p>
          <a:p>
            <a:r>
              <a:rPr lang="fr-FR" sz="2600" dirty="0" err="1" smtClean="0"/>
              <a:t>Experimental</a:t>
            </a:r>
            <a:r>
              <a:rPr lang="fr-FR" sz="2600" dirty="0" smtClean="0"/>
              <a:t> data</a:t>
            </a:r>
            <a:endParaRPr lang="fr-FR" sz="2600" dirty="0"/>
          </a:p>
          <a:p>
            <a:r>
              <a:rPr lang="fr-FR" sz="2600" dirty="0" smtClean="0"/>
              <a:t>Classification of translation </a:t>
            </a:r>
            <a:r>
              <a:rPr lang="fr-FR" sz="2600" dirty="0" err="1" smtClean="0"/>
              <a:t>errors</a:t>
            </a:r>
            <a:endParaRPr lang="fr-FR" sz="2600" dirty="0" smtClean="0"/>
          </a:p>
          <a:p>
            <a:r>
              <a:rPr lang="fr-FR" sz="2600" dirty="0" smtClean="0"/>
              <a:t>Evaluation </a:t>
            </a:r>
            <a:r>
              <a:rPr lang="fr-FR" sz="2600" dirty="0" err="1" smtClean="0"/>
              <a:t>tool</a:t>
            </a:r>
            <a:endParaRPr lang="fr-FR" sz="2600" dirty="0" smtClean="0"/>
          </a:p>
          <a:p>
            <a:r>
              <a:rPr lang="fr-FR" sz="2600" dirty="0" err="1" smtClean="0"/>
              <a:t>Quality</a:t>
            </a:r>
            <a:r>
              <a:rPr lang="fr-FR" sz="2600" dirty="0" smtClean="0"/>
              <a:t> of MWE translations</a:t>
            </a:r>
          </a:p>
          <a:p>
            <a:r>
              <a:rPr lang="fr-FR" sz="2600" dirty="0" smtClean="0"/>
              <a:t>New </a:t>
            </a:r>
            <a:r>
              <a:rPr lang="fr-FR" sz="2600" dirty="0" err="1" smtClean="0"/>
              <a:t>tool</a:t>
            </a:r>
            <a:r>
              <a:rPr lang="fr-FR" sz="2600" dirty="0"/>
              <a:t>?</a:t>
            </a:r>
            <a:endParaRPr lang="fr-FR" sz="2600" dirty="0" smtClean="0"/>
          </a:p>
          <a:p>
            <a:endParaRPr lang="fr-FR" sz="2600" dirty="0" smtClean="0"/>
          </a:p>
          <a:p>
            <a:endParaRPr lang="fr-FR" sz="2600" dirty="0" smtClean="0"/>
          </a:p>
          <a:p>
            <a:endParaRPr lang="fr-FR" sz="2600" dirty="0" smtClean="0"/>
          </a:p>
          <a:p>
            <a:endParaRPr lang="fr-FR" sz="2600" dirty="0" smtClean="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ZoneTexte 14"/>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5</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1536747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sp>
        <p:nvSpPr>
          <p:cNvPr id="3" name="Titre 2"/>
          <p:cNvSpPr>
            <a:spLocks noGrp="1"/>
          </p:cNvSpPr>
          <p:nvPr>
            <p:ph type="ctrTitle"/>
          </p:nvPr>
        </p:nvSpPr>
        <p:spPr/>
        <p:txBody>
          <a:bodyPr>
            <a:normAutofit/>
          </a:bodyPr>
          <a:lstStyle/>
          <a:p>
            <a:r>
              <a:rPr lang="fr-FR" dirty="0" err="1" smtClean="0"/>
              <a:t>Experimental</a:t>
            </a:r>
            <a:r>
              <a:rPr lang="fr-FR" dirty="0" smtClean="0"/>
              <a:t> data</a:t>
            </a:r>
            <a:endParaRPr lang="fr-FR" dirty="0"/>
          </a:p>
        </p:txBody>
      </p:sp>
      <p:sp>
        <p:nvSpPr>
          <p:cNvPr id="6" name="Espace réservé du texte 4"/>
          <p:cNvSpPr txBox="1">
            <a:spLocks/>
          </p:cNvSpPr>
          <p:nvPr/>
        </p:nvSpPr>
        <p:spPr>
          <a:xfrm>
            <a:off x="1259632" y="3075806"/>
            <a:ext cx="8153896" cy="1620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lumMod val="65000"/>
                  <a:lumOff val="35000"/>
                </a:schemeClr>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tabLst>
                <a:tab pos="3587750" algn="l"/>
                <a:tab pos="4032250" algn="l"/>
              </a:tabLst>
            </a:pPr>
            <a:endParaRPr lang="fr-FR" dirty="0" smtClean="0"/>
          </a:p>
          <a:p>
            <a:pPr marL="0" indent="0">
              <a:buFont typeface="Wingdings" pitchFamily="2" charset="2"/>
              <a:buNone/>
              <a:tabLst>
                <a:tab pos="3587750" algn="l"/>
                <a:tab pos="4032250" algn="l"/>
              </a:tabLst>
            </a:pPr>
            <a:endParaRPr lang="fr-FR" dirty="0" smtClean="0"/>
          </a:p>
          <a:p>
            <a:pPr marL="0" indent="0">
              <a:buFont typeface="Wingdings" pitchFamily="2" charset="2"/>
              <a:buNone/>
            </a:pPr>
            <a:endParaRPr lang="fr-FR" dirty="0"/>
          </a:p>
        </p:txBody>
      </p:sp>
      <p:sp>
        <p:nvSpPr>
          <p:cNvPr id="9" name="Espace réservé du texte 4"/>
          <p:cNvSpPr>
            <a:spLocks noGrp="1"/>
          </p:cNvSpPr>
          <p:nvPr>
            <p:ph type="body" sz="quarter" idx="12"/>
          </p:nvPr>
        </p:nvSpPr>
        <p:spPr>
          <a:xfrm>
            <a:off x="380504" y="1491630"/>
            <a:ext cx="8153896" cy="2016224"/>
          </a:xfrm>
        </p:spPr>
        <p:txBody>
          <a:bodyPr>
            <a:noAutofit/>
          </a:bodyPr>
          <a:lstStyle/>
          <a:p>
            <a:r>
              <a:rPr lang="fr-FR" sz="2600" dirty="0" smtClean="0"/>
              <a:t>One </a:t>
            </a:r>
            <a:r>
              <a:rPr lang="fr-FR" sz="2600" dirty="0" err="1"/>
              <a:t>technical</a:t>
            </a:r>
            <a:r>
              <a:rPr lang="fr-FR" sz="2600" dirty="0"/>
              <a:t> document (12,566 </a:t>
            </a:r>
            <a:r>
              <a:rPr lang="fr-FR" sz="2600" dirty="0" err="1"/>
              <a:t>words</a:t>
            </a:r>
            <a:r>
              <a:rPr lang="fr-FR" sz="2600" dirty="0"/>
              <a:t>) </a:t>
            </a:r>
          </a:p>
          <a:p>
            <a:r>
              <a:rPr lang="fr-FR" sz="2600" dirty="0"/>
              <a:t>French </a:t>
            </a:r>
          </a:p>
          <a:p>
            <a:r>
              <a:rPr lang="fr-FR" sz="2600" dirty="0"/>
              <a:t>MWE semi-</a:t>
            </a:r>
            <a:r>
              <a:rPr lang="fr-FR" sz="2600" dirty="0" err="1"/>
              <a:t>automatically</a:t>
            </a:r>
            <a:r>
              <a:rPr lang="fr-FR" sz="2600" dirty="0"/>
              <a:t> </a:t>
            </a:r>
            <a:r>
              <a:rPr lang="fr-FR" sz="2600" dirty="0" err="1"/>
              <a:t>annotated</a:t>
            </a:r>
            <a:endParaRPr lang="fr-FR" sz="2600" dirty="0"/>
          </a:p>
          <a:p>
            <a:r>
              <a:rPr lang="fr-FR" sz="2600" dirty="0" smtClean="0"/>
              <a:t>Moses-</a:t>
            </a:r>
            <a:r>
              <a:rPr lang="fr-FR" sz="2600" dirty="0" err="1" smtClean="0"/>
              <a:t>based</a:t>
            </a:r>
            <a:r>
              <a:rPr lang="fr-FR" sz="2600" dirty="0" smtClean="0"/>
              <a:t> </a:t>
            </a:r>
            <a:r>
              <a:rPr lang="fr-FR" sz="2600" dirty="0" smtClean="0"/>
              <a:t>SMT</a:t>
            </a:r>
          </a:p>
          <a:p>
            <a:r>
              <a:rPr lang="fr-FR" sz="2600" dirty="0"/>
              <a:t>AIM-WEST </a:t>
            </a:r>
            <a:r>
              <a:rPr lang="fr-FR" sz="2600" dirty="0" err="1"/>
              <a:t>project</a:t>
            </a:r>
            <a:r>
              <a:rPr lang="fr-FR" sz="2600" dirty="0"/>
              <a:t> (http://</a:t>
            </a:r>
            <a:r>
              <a:rPr lang="fr-FR" sz="2600" dirty="0" err="1"/>
              <a:t>aim-west.imag.fr</a:t>
            </a:r>
            <a:r>
              <a:rPr lang="fr-FR" sz="2600" dirty="0" smtClean="0"/>
              <a:t>)</a:t>
            </a:r>
            <a:endParaRPr lang="fr-FR" sz="26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6</a:t>
            </a:r>
            <a:r>
              <a:rPr lang="fr-FR" sz="1200" dirty="0" smtClean="0">
                <a:latin typeface="Arial"/>
                <a:cs typeface="Arial"/>
              </a:rPr>
              <a:t>/</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989504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smtClean="0"/>
              <a:t>Vilar’s</a:t>
            </a:r>
            <a:r>
              <a:rPr lang="fr-FR" dirty="0" smtClean="0"/>
              <a:t> classification </a:t>
            </a:r>
            <a:br>
              <a:rPr lang="fr-FR" dirty="0" smtClean="0"/>
            </a:br>
            <a:r>
              <a:rPr lang="fr-FR" dirty="0" smtClean="0"/>
              <a:t>of translation </a:t>
            </a:r>
            <a:r>
              <a:rPr lang="fr-FR" dirty="0" err="1" smtClean="0"/>
              <a:t>errors</a:t>
            </a:r>
            <a:endParaRPr lang="fr-FR" dirty="0"/>
          </a:p>
        </p:txBody>
      </p:sp>
      <p:sp>
        <p:nvSpPr>
          <p:cNvPr id="5" name="Espace réservé du texte 4"/>
          <p:cNvSpPr>
            <a:spLocks noGrp="1"/>
          </p:cNvSpPr>
          <p:nvPr>
            <p:ph type="body" sz="quarter" idx="12"/>
          </p:nvPr>
        </p:nvSpPr>
        <p:spPr>
          <a:xfrm>
            <a:off x="323528" y="3471589"/>
            <a:ext cx="8640960" cy="1620441"/>
          </a:xfrm>
        </p:spPr>
        <p:txBody>
          <a:bodyPr>
            <a:normAutofit/>
          </a:bodyPr>
          <a:lstStyle/>
          <a:p>
            <a:pPr marL="0" indent="0">
              <a:buNone/>
            </a:pPr>
            <a:endParaRPr lang="en-GB" sz="1900" dirty="0" smtClean="0"/>
          </a:p>
          <a:p>
            <a:pPr marL="0" indent="0">
              <a:buNone/>
            </a:pPr>
            <a:endParaRPr lang="en-GB" sz="1900" dirty="0"/>
          </a:p>
          <a:p>
            <a:pPr marL="0" indent="0">
              <a:buNone/>
            </a:pPr>
            <a:r>
              <a:rPr lang="en-GB" sz="1800" dirty="0" smtClean="0"/>
              <a:t>David </a:t>
            </a:r>
            <a:r>
              <a:rPr lang="en-GB" sz="1800" dirty="0" err="1"/>
              <a:t>Vilar</a:t>
            </a:r>
            <a:r>
              <a:rPr lang="en-GB" sz="1800" dirty="0"/>
              <a:t>, </a:t>
            </a:r>
            <a:r>
              <a:rPr lang="en-GB" sz="1800" dirty="0" err="1"/>
              <a:t>Jia</a:t>
            </a:r>
            <a:r>
              <a:rPr lang="en-GB" sz="1800" dirty="0"/>
              <a:t> </a:t>
            </a:r>
            <a:r>
              <a:rPr lang="en-GB" sz="1800" dirty="0" err="1"/>
              <a:t>Xu</a:t>
            </a:r>
            <a:r>
              <a:rPr lang="en-GB" sz="1800" dirty="0"/>
              <a:t>,  Luis Fernando </a:t>
            </a:r>
            <a:r>
              <a:rPr lang="en-GB" sz="1800" dirty="0" err="1"/>
              <a:t>D’Haro</a:t>
            </a:r>
            <a:r>
              <a:rPr lang="en-GB" sz="1800" dirty="0"/>
              <a:t> et al., 2006. Error analysis of statistical machine translation output. In : Proceedings of LREC. 2006. p. 697-702.</a:t>
            </a:r>
            <a:endParaRPr lang="fr-FR" sz="1800" dirty="0"/>
          </a:p>
          <a:p>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4" name="Image 3" descr="Figur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37818" y="-642740"/>
            <a:ext cx="4732261" cy="6696746"/>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ZoneTexte 12"/>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7</a:t>
            </a:r>
            <a:r>
              <a:rPr lang="fr-FR" sz="1200" dirty="0" smtClean="0">
                <a:latin typeface="Arial"/>
                <a:cs typeface="Arial"/>
              </a:rPr>
              <a:t>/</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20615883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err="1" smtClean="0"/>
              <a:t>Vilar’s</a:t>
            </a:r>
            <a:r>
              <a:rPr lang="fr-FR" dirty="0" smtClean="0"/>
              <a:t> classification of translation </a:t>
            </a:r>
            <a:r>
              <a:rPr lang="fr-FR" dirty="0" err="1" smtClean="0"/>
              <a:t>errors</a:t>
            </a:r>
            <a:r>
              <a:rPr lang="fr-FR" dirty="0" smtClean="0"/>
              <a:t/>
            </a:r>
            <a:br>
              <a:rPr lang="fr-FR" dirty="0" smtClean="0"/>
            </a:br>
            <a:r>
              <a:rPr lang="fr-FR" dirty="0" smtClean="0"/>
              <a:t>Extended</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339350200"/>
              </p:ext>
            </p:extLst>
          </p:nvPr>
        </p:nvGraphicFramePr>
        <p:xfrm>
          <a:off x="574465" y="1733550"/>
          <a:ext cx="8654757" cy="2494384"/>
        </p:xfrm>
        <a:graphic>
          <a:graphicData uri="http://schemas.openxmlformats.org/presentationml/2006/ole">
            <mc:AlternateContent xmlns:mc="http://schemas.openxmlformats.org/markup-compatibility/2006">
              <mc:Choice xmlns:v="urn:schemas-microsoft-com:vml" Requires="v">
                <p:oleObj spid="_x0000_s1072" name="Document" r:id="rId4" imgW="5816600" imgH="1676400" progId="Word.Document.12">
                  <p:embed/>
                </p:oleObj>
              </mc:Choice>
              <mc:Fallback>
                <p:oleObj name="Document" r:id="rId4" imgW="5816600" imgH="1676400" progId="Word.Document.12">
                  <p:embed/>
                  <p:pic>
                    <p:nvPicPr>
                      <p:cNvPr id="0" name=""/>
                      <p:cNvPicPr/>
                      <p:nvPr/>
                    </p:nvPicPr>
                    <p:blipFill>
                      <a:blip r:embed="rId5"/>
                      <a:stretch>
                        <a:fillRect/>
                      </a:stretch>
                    </p:blipFill>
                    <p:spPr>
                      <a:xfrm>
                        <a:off x="574465" y="1733550"/>
                        <a:ext cx="8654757" cy="2494384"/>
                      </a:xfrm>
                      <a:prstGeom prst="rect">
                        <a:avLst/>
                      </a:prstGeom>
                    </p:spPr>
                  </p:pic>
                </p:oleObj>
              </mc:Fallback>
            </mc:AlternateContent>
          </a:graphicData>
        </a:graphic>
      </p:graphicFrame>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8</a:t>
            </a:r>
            <a:r>
              <a:rPr lang="fr-FR" sz="1200" dirty="0" smtClean="0">
                <a:latin typeface="Arial"/>
                <a:cs typeface="Arial"/>
              </a:rPr>
              <a:t>/</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32901965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smtClean="0"/>
              <a:t>Evaluation </a:t>
            </a:r>
            <a:r>
              <a:rPr lang="fr-FR" dirty="0" err="1" smtClean="0"/>
              <a:t>Tool</a:t>
            </a:r>
            <a:r>
              <a:rPr lang="fr-FR" dirty="0" smtClean="0"/>
              <a:t>: BLAST (</a:t>
            </a:r>
            <a:r>
              <a:rPr lang="fr-FR" dirty="0" err="1" smtClean="0"/>
              <a:t>Stymne</a:t>
            </a:r>
            <a:r>
              <a:rPr lang="fr-FR" dirty="0" smtClean="0"/>
              <a:t> 2011)</a:t>
            </a:r>
            <a:endParaRPr lang="fr-FR" dirty="0"/>
          </a:p>
        </p:txBody>
      </p:sp>
      <p:sp>
        <p:nvSpPr>
          <p:cNvPr id="7" name="Espace réservé du pied de page 1"/>
          <p:cNvSpPr>
            <a:spLocks noGrp="1"/>
          </p:cNvSpPr>
          <p:nvPr>
            <p:ph type="ftr" sz="quarter" idx="11"/>
          </p:nvPr>
        </p:nvSpPr>
        <p:spPr>
          <a:xfrm>
            <a:off x="2915816" y="4869656"/>
            <a:ext cx="6135960" cy="273844"/>
          </a:xfrm>
        </p:spPr>
        <p:txBody>
          <a:bodyPr/>
          <a:lstStyle/>
          <a:p>
            <a:r>
              <a:rPr lang="fr-FR" dirty="0" smtClean="0"/>
              <a:t>Translation </a:t>
            </a:r>
            <a:r>
              <a:rPr lang="fr-FR" dirty="0" err="1" smtClean="0"/>
              <a:t>Quality</a:t>
            </a:r>
            <a:r>
              <a:rPr lang="fr-FR" dirty="0" smtClean="0"/>
              <a:t> Evaluation of </a:t>
            </a:r>
            <a:r>
              <a:rPr lang="fr-FR" dirty="0" err="1" smtClean="0"/>
              <a:t>MWEs</a:t>
            </a:r>
            <a:r>
              <a:rPr lang="fr-FR" dirty="0" smtClean="0"/>
              <a:t> </a:t>
            </a:r>
            <a:r>
              <a:rPr lang="fr-FR" dirty="0" err="1" smtClean="0"/>
              <a:t>from</a:t>
            </a:r>
            <a:r>
              <a:rPr lang="fr-FR" dirty="0" smtClean="0"/>
              <a:t> French </a:t>
            </a:r>
            <a:r>
              <a:rPr lang="fr-FR" dirty="0" err="1" smtClean="0"/>
              <a:t>into</a:t>
            </a:r>
            <a:r>
              <a:rPr lang="fr-FR" dirty="0" smtClean="0"/>
              <a:t> English </a:t>
            </a:r>
            <a:r>
              <a:rPr lang="fr-FR" dirty="0" err="1" smtClean="0"/>
              <a:t>using</a:t>
            </a:r>
            <a:r>
              <a:rPr lang="fr-FR" dirty="0" smtClean="0"/>
              <a:t> an SMT system</a:t>
            </a:r>
            <a:endParaRPr lang="fr-FR"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1691957" y="1181452"/>
            <a:ext cx="5760085" cy="347853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91214"/>
            <a:ext cx="648072" cy="540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40715"/>
            <a:ext cx="683600" cy="3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ZoneTexte 11"/>
          <p:cNvSpPr txBox="1"/>
          <p:nvPr/>
        </p:nvSpPr>
        <p:spPr>
          <a:xfrm>
            <a:off x="539552" y="4876006"/>
            <a:ext cx="484177" cy="276999"/>
          </a:xfrm>
          <a:prstGeom prst="rect">
            <a:avLst/>
          </a:prstGeom>
          <a:noFill/>
        </p:spPr>
        <p:txBody>
          <a:bodyPr wrap="none" rtlCol="0">
            <a:spAutoFit/>
          </a:bodyPr>
          <a:lstStyle/>
          <a:p>
            <a:r>
              <a:rPr lang="fr-FR" sz="1200" dirty="0">
                <a:latin typeface="Arial"/>
                <a:cs typeface="Arial"/>
              </a:rPr>
              <a:t>9</a:t>
            </a:r>
            <a:r>
              <a:rPr lang="fr-FR" sz="1200" dirty="0" smtClean="0">
                <a:latin typeface="Arial"/>
                <a:cs typeface="Arial"/>
              </a:rPr>
              <a:t>/</a:t>
            </a:r>
            <a:r>
              <a:rPr lang="fr-FR" sz="1200" dirty="0" smtClean="0">
                <a:latin typeface="Arial"/>
                <a:cs typeface="Arial"/>
              </a:rPr>
              <a:t>24</a:t>
            </a:r>
            <a:endParaRPr lang="fr-FR" sz="1200" dirty="0">
              <a:latin typeface="Arial"/>
              <a:cs typeface="Arial"/>
            </a:endParaRPr>
          </a:p>
        </p:txBody>
      </p:sp>
    </p:spTree>
    <p:extLst>
      <p:ext uri="{BB962C8B-B14F-4D97-AF65-F5344CB8AC3E}">
        <p14:creationId xmlns:p14="http://schemas.microsoft.com/office/powerpoint/2010/main" val="4015739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2952</Words>
  <Application>Microsoft Macintosh PowerPoint</Application>
  <PresentationFormat>Présentation à l'écran (16:9)</PresentationFormat>
  <Paragraphs>242</Paragraphs>
  <Slides>24</Slides>
  <Notes>23</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24</vt:i4>
      </vt:variant>
    </vt:vector>
  </HeadingPairs>
  <TitlesOfParts>
    <vt:vector size="27" baseType="lpstr">
      <vt:lpstr>Thème Office</vt:lpstr>
      <vt:lpstr>Document</vt:lpstr>
      <vt:lpstr>Document Microsoft Word</vt:lpstr>
      <vt:lpstr>Présentation PowerPoint</vt:lpstr>
      <vt:lpstr>MWEs?</vt:lpstr>
      <vt:lpstr>MWEs – MultiWord Expressions</vt:lpstr>
      <vt:lpstr>MWEs – Examples</vt:lpstr>
      <vt:lpstr>Translation Quality Evaluation of MWEs  from French to English using an SMT </vt:lpstr>
      <vt:lpstr>Experimental data</vt:lpstr>
      <vt:lpstr>Vilar’s classification  of translation errors</vt:lpstr>
      <vt:lpstr>Vilar’s classification of translation errors Extended</vt:lpstr>
      <vt:lpstr>Evaluation Tool: BLAST (Stymne 2011)</vt:lpstr>
      <vt:lpstr>Global results for 5 MWE types on Good Translation</vt:lpstr>
      <vt:lpstr>Attested translation</vt:lpstr>
      <vt:lpstr>Detailed results for Full Phrasemes on Good Translation</vt:lpstr>
      <vt:lpstr>Global results for 5 MWE types on Good Translation</vt:lpstr>
      <vt:lpstr>Présentation PowerPoint</vt:lpstr>
      <vt:lpstr>Global results for 5 MWE types on Translation to be edited</vt:lpstr>
      <vt:lpstr>Detailed results for Full Phrasemes on Translation to be edited</vt:lpstr>
      <vt:lpstr>Global results for 5 MWE types on Translation to be edited</vt:lpstr>
      <vt:lpstr>Detailed results for Full Phrasemes on Translation to be edited</vt:lpstr>
      <vt:lpstr>Global results for 5 MWE types on Translation to be edited</vt:lpstr>
      <vt:lpstr>Detailed results for Full Phrasemes on Translation to be edited</vt:lpstr>
      <vt:lpstr>Evaluation</vt:lpstr>
      <vt:lpstr>A new tool?</vt:lpstr>
      <vt:lpstr>Thanks for your attention!</vt:lpstr>
      <vt:lpstr>References</vt:lpstr>
    </vt:vector>
  </TitlesOfParts>
  <Company>Université Stendhal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Emmanuelle ESPERANçA -RODIER</cp:lastModifiedBy>
  <cp:revision>49</cp:revision>
  <cp:lastPrinted>2016-11-13T22:00:17Z</cp:lastPrinted>
  <dcterms:created xsi:type="dcterms:W3CDTF">2016-04-19T07:56:29Z</dcterms:created>
  <dcterms:modified xsi:type="dcterms:W3CDTF">2016-11-13T22:27:42Z</dcterms:modified>
</cp:coreProperties>
</file>