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10.xml" ContentType="application/vnd.openxmlformats-officedocument.presentationml.notesSlide+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28"/>
  </p:notesMasterIdLst>
  <p:sldIdLst>
    <p:sldId id="256" r:id="rId2"/>
    <p:sldId id="288" r:id="rId3"/>
    <p:sldId id="257" r:id="rId4"/>
    <p:sldId id="282" r:id="rId5"/>
    <p:sldId id="261" r:id="rId6"/>
    <p:sldId id="258" r:id="rId7"/>
    <p:sldId id="287" r:id="rId8"/>
    <p:sldId id="269" r:id="rId9"/>
    <p:sldId id="285" r:id="rId10"/>
    <p:sldId id="283" r:id="rId11"/>
    <p:sldId id="262" r:id="rId12"/>
    <p:sldId id="271" r:id="rId13"/>
    <p:sldId id="273" r:id="rId14"/>
    <p:sldId id="274" r:id="rId15"/>
    <p:sldId id="275" r:id="rId16"/>
    <p:sldId id="277" r:id="rId17"/>
    <p:sldId id="263" r:id="rId18"/>
    <p:sldId id="278" r:id="rId19"/>
    <p:sldId id="279" r:id="rId20"/>
    <p:sldId id="280" r:id="rId21"/>
    <p:sldId id="281" r:id="rId22"/>
    <p:sldId id="276" r:id="rId23"/>
    <p:sldId id="286" r:id="rId24"/>
    <p:sldId id="284" r:id="rId25"/>
    <p:sldId id="266" r:id="rId26"/>
    <p:sldId id="270"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3106" autoAdjust="0"/>
  </p:normalViewPr>
  <p:slideViewPr>
    <p:cSldViewPr snapToGrid="0">
      <p:cViewPr varScale="1">
        <p:scale>
          <a:sx n="80" d="100"/>
          <a:sy n="80" d="100"/>
        </p:scale>
        <p:origin x="544" y="4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72BFFA-0DA4-4D57-8E4B-C962AE7C9DC6}" type="datetimeFigureOut">
              <a:rPr lang="pt-PT" smtClean="0"/>
              <a:t>18-11-2016</a:t>
            </a:fld>
            <a:endParaRPr lang="pt-PT"/>
          </a:p>
        </p:txBody>
      </p:sp>
      <p:sp>
        <p:nvSpPr>
          <p:cNvPr id="4" name="Marcador de Posição da Imagem do Diapositivo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PT"/>
          </a:p>
        </p:txBody>
      </p:sp>
      <p:sp>
        <p:nvSpPr>
          <p:cNvPr id="5" name="Marcador de Posição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6" name="Marcador de Posição do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FAF3C3-B035-40F0-BC7D-FE2E41AE8F57}" type="slidenum">
              <a:rPr lang="pt-PT" smtClean="0"/>
              <a:t>‹#›</a:t>
            </a:fld>
            <a:endParaRPr lang="pt-PT"/>
          </a:p>
        </p:txBody>
      </p:sp>
    </p:spTree>
    <p:extLst>
      <p:ext uri="{BB962C8B-B14F-4D97-AF65-F5344CB8AC3E}">
        <p14:creationId xmlns:p14="http://schemas.microsoft.com/office/powerpoint/2010/main" val="532594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baseline="0" dirty="0"/>
          </a:p>
          <a:p>
            <a:endParaRPr lang="pt-PT" baseline="0" dirty="0"/>
          </a:p>
          <a:p>
            <a:endParaRPr lang="pt-PT" dirty="0"/>
          </a:p>
        </p:txBody>
      </p:sp>
      <p:sp>
        <p:nvSpPr>
          <p:cNvPr id="4" name="Marcador de Posição do Número do Diapositivo 3"/>
          <p:cNvSpPr>
            <a:spLocks noGrp="1"/>
          </p:cNvSpPr>
          <p:nvPr>
            <p:ph type="sldNum" sz="quarter" idx="10"/>
          </p:nvPr>
        </p:nvSpPr>
        <p:spPr/>
        <p:txBody>
          <a:bodyPr/>
          <a:lstStyle/>
          <a:p>
            <a:fld id="{FAFAF3C3-B035-40F0-BC7D-FE2E41AE8F57}" type="slidenum">
              <a:rPr lang="pt-PT" smtClean="0"/>
              <a:t>1</a:t>
            </a:fld>
            <a:endParaRPr lang="pt-PT"/>
          </a:p>
        </p:txBody>
      </p:sp>
    </p:spTree>
    <p:extLst>
      <p:ext uri="{BB962C8B-B14F-4D97-AF65-F5344CB8AC3E}">
        <p14:creationId xmlns:p14="http://schemas.microsoft.com/office/powerpoint/2010/main" val="41832863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dirty="0"/>
          </a:p>
        </p:txBody>
      </p:sp>
      <p:sp>
        <p:nvSpPr>
          <p:cNvPr id="4" name="Marcador de Posição do Número do Diapositivo 3"/>
          <p:cNvSpPr>
            <a:spLocks noGrp="1"/>
          </p:cNvSpPr>
          <p:nvPr>
            <p:ph type="sldNum" sz="quarter" idx="10"/>
          </p:nvPr>
        </p:nvSpPr>
        <p:spPr/>
        <p:txBody>
          <a:bodyPr/>
          <a:lstStyle/>
          <a:p>
            <a:fld id="{FAFAF3C3-B035-40F0-BC7D-FE2E41AE8F57}" type="slidenum">
              <a:rPr lang="pt-PT" smtClean="0"/>
              <a:t>22</a:t>
            </a:fld>
            <a:endParaRPr lang="pt-PT"/>
          </a:p>
        </p:txBody>
      </p:sp>
    </p:spTree>
    <p:extLst>
      <p:ext uri="{BB962C8B-B14F-4D97-AF65-F5344CB8AC3E}">
        <p14:creationId xmlns:p14="http://schemas.microsoft.com/office/powerpoint/2010/main" val="1345615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dirty="0"/>
          </a:p>
        </p:txBody>
      </p:sp>
      <p:sp>
        <p:nvSpPr>
          <p:cNvPr id="4" name="Marcador de Posição do Número do Diapositivo 3"/>
          <p:cNvSpPr>
            <a:spLocks noGrp="1"/>
          </p:cNvSpPr>
          <p:nvPr>
            <p:ph type="sldNum" sz="quarter" idx="10"/>
          </p:nvPr>
        </p:nvSpPr>
        <p:spPr/>
        <p:txBody>
          <a:bodyPr/>
          <a:lstStyle/>
          <a:p>
            <a:fld id="{FAFAF3C3-B035-40F0-BC7D-FE2E41AE8F57}" type="slidenum">
              <a:rPr lang="pt-PT" smtClean="0"/>
              <a:t>3</a:t>
            </a:fld>
            <a:endParaRPr lang="pt-PT"/>
          </a:p>
        </p:txBody>
      </p:sp>
    </p:spTree>
    <p:extLst>
      <p:ext uri="{BB962C8B-B14F-4D97-AF65-F5344CB8AC3E}">
        <p14:creationId xmlns:p14="http://schemas.microsoft.com/office/powerpoint/2010/main" val="2795874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r>
              <a:rPr lang="pt-PT" dirty="0" err="1"/>
              <a:t>Example</a:t>
            </a:r>
            <a:r>
              <a:rPr lang="pt-PT" dirty="0"/>
              <a:t> </a:t>
            </a:r>
            <a:r>
              <a:rPr lang="pt-PT" dirty="0" err="1"/>
              <a:t>of</a:t>
            </a:r>
            <a:r>
              <a:rPr lang="pt-PT" dirty="0"/>
              <a:t> </a:t>
            </a:r>
            <a:r>
              <a:rPr lang="pt-PT" dirty="0" err="1"/>
              <a:t>re-edits</a:t>
            </a:r>
            <a:r>
              <a:rPr lang="pt-PT" dirty="0"/>
              <a:t>: Copyright</a:t>
            </a:r>
            <a:r>
              <a:rPr lang="pt-PT" baseline="0" dirty="0"/>
              <a:t> </a:t>
            </a:r>
            <a:r>
              <a:rPr lang="pt-PT" baseline="0" dirty="0" err="1"/>
              <a:t>notices</a:t>
            </a:r>
            <a:r>
              <a:rPr lang="pt-PT" baseline="0" dirty="0"/>
              <a:t> </a:t>
            </a:r>
            <a:r>
              <a:rPr lang="pt-PT" baseline="0" dirty="0" err="1"/>
              <a:t>with</a:t>
            </a:r>
            <a:r>
              <a:rPr lang="pt-PT" baseline="0" dirty="0"/>
              <a:t> </a:t>
            </a:r>
            <a:r>
              <a:rPr lang="pt-PT" baseline="0" dirty="0" err="1"/>
              <a:t>different</a:t>
            </a:r>
            <a:r>
              <a:rPr lang="pt-PT" baseline="0" dirty="0"/>
              <a:t> dates, </a:t>
            </a:r>
            <a:r>
              <a:rPr lang="pt-PT" baseline="0" dirty="0" err="1"/>
              <a:t>lists</a:t>
            </a:r>
            <a:r>
              <a:rPr lang="pt-PT" baseline="0" dirty="0"/>
              <a:t> </a:t>
            </a:r>
            <a:r>
              <a:rPr lang="pt-PT" baseline="0" dirty="0" err="1"/>
              <a:t>of</a:t>
            </a:r>
            <a:r>
              <a:rPr lang="pt-PT" baseline="0" dirty="0"/>
              <a:t> </a:t>
            </a:r>
            <a:r>
              <a:rPr lang="pt-PT" baseline="0" dirty="0" err="1"/>
              <a:t>product</a:t>
            </a:r>
            <a:r>
              <a:rPr lang="pt-PT" baseline="0" dirty="0"/>
              <a:t> </a:t>
            </a:r>
            <a:r>
              <a:rPr lang="pt-PT" baseline="0" dirty="0" err="1"/>
              <a:t>names</a:t>
            </a:r>
            <a:r>
              <a:rPr lang="pt-PT" baseline="0" dirty="0"/>
              <a:t> </a:t>
            </a:r>
            <a:r>
              <a:rPr lang="pt-PT" baseline="0" dirty="0" err="1"/>
              <a:t>and</a:t>
            </a:r>
            <a:r>
              <a:rPr lang="pt-PT" baseline="0" dirty="0"/>
              <a:t> </a:t>
            </a:r>
            <a:r>
              <a:rPr lang="pt-PT" baseline="0" dirty="0" err="1"/>
              <a:t>brands</a:t>
            </a:r>
            <a:endParaRPr lang="pt-PT" dirty="0"/>
          </a:p>
        </p:txBody>
      </p:sp>
      <p:sp>
        <p:nvSpPr>
          <p:cNvPr id="4" name="Marcador de Posição do Número do Diapositivo 3"/>
          <p:cNvSpPr>
            <a:spLocks noGrp="1"/>
          </p:cNvSpPr>
          <p:nvPr>
            <p:ph type="sldNum" sz="quarter" idx="10"/>
          </p:nvPr>
        </p:nvSpPr>
        <p:spPr/>
        <p:txBody>
          <a:bodyPr/>
          <a:lstStyle/>
          <a:p>
            <a:fld id="{FAFAF3C3-B035-40F0-BC7D-FE2E41AE8F57}" type="slidenum">
              <a:rPr lang="pt-PT" smtClean="0"/>
              <a:t>6</a:t>
            </a:fld>
            <a:endParaRPr lang="pt-PT"/>
          </a:p>
        </p:txBody>
      </p:sp>
    </p:spTree>
    <p:extLst>
      <p:ext uri="{BB962C8B-B14F-4D97-AF65-F5344CB8AC3E}">
        <p14:creationId xmlns:p14="http://schemas.microsoft.com/office/powerpoint/2010/main" val="3365515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dirty="0"/>
          </a:p>
        </p:txBody>
      </p:sp>
      <p:sp>
        <p:nvSpPr>
          <p:cNvPr id="4" name="Marcador de Posição do Número do Diapositivo 3"/>
          <p:cNvSpPr>
            <a:spLocks noGrp="1"/>
          </p:cNvSpPr>
          <p:nvPr>
            <p:ph type="sldNum" sz="quarter" idx="10"/>
          </p:nvPr>
        </p:nvSpPr>
        <p:spPr/>
        <p:txBody>
          <a:bodyPr/>
          <a:lstStyle/>
          <a:p>
            <a:fld id="{FAFAF3C3-B035-40F0-BC7D-FE2E41AE8F57}" type="slidenum">
              <a:rPr lang="pt-PT" smtClean="0"/>
              <a:t>7</a:t>
            </a:fld>
            <a:endParaRPr lang="pt-PT"/>
          </a:p>
        </p:txBody>
      </p:sp>
    </p:spTree>
    <p:extLst>
      <p:ext uri="{BB962C8B-B14F-4D97-AF65-F5344CB8AC3E}">
        <p14:creationId xmlns:p14="http://schemas.microsoft.com/office/powerpoint/2010/main" val="1343129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dirty="0"/>
          </a:p>
        </p:txBody>
      </p:sp>
      <p:sp>
        <p:nvSpPr>
          <p:cNvPr id="4" name="Marcador de Posição do Número do Diapositivo 3"/>
          <p:cNvSpPr>
            <a:spLocks noGrp="1"/>
          </p:cNvSpPr>
          <p:nvPr>
            <p:ph type="sldNum" sz="quarter" idx="10"/>
          </p:nvPr>
        </p:nvSpPr>
        <p:spPr/>
        <p:txBody>
          <a:bodyPr/>
          <a:lstStyle/>
          <a:p>
            <a:fld id="{FAFAF3C3-B035-40F0-BC7D-FE2E41AE8F57}" type="slidenum">
              <a:rPr lang="pt-PT" smtClean="0"/>
              <a:t>8</a:t>
            </a:fld>
            <a:endParaRPr lang="pt-PT"/>
          </a:p>
        </p:txBody>
      </p:sp>
    </p:spTree>
    <p:extLst>
      <p:ext uri="{BB962C8B-B14F-4D97-AF65-F5344CB8AC3E}">
        <p14:creationId xmlns:p14="http://schemas.microsoft.com/office/powerpoint/2010/main" val="32353817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dirty="0"/>
          </a:p>
        </p:txBody>
      </p:sp>
      <p:sp>
        <p:nvSpPr>
          <p:cNvPr id="4" name="Slide Number Placeholder 3"/>
          <p:cNvSpPr>
            <a:spLocks noGrp="1"/>
          </p:cNvSpPr>
          <p:nvPr>
            <p:ph type="sldNum" sz="quarter" idx="10"/>
          </p:nvPr>
        </p:nvSpPr>
        <p:spPr/>
        <p:txBody>
          <a:bodyPr/>
          <a:lstStyle/>
          <a:p>
            <a:fld id="{FAFAF3C3-B035-40F0-BC7D-FE2E41AE8F57}" type="slidenum">
              <a:rPr lang="pt-PT" smtClean="0"/>
              <a:t>11</a:t>
            </a:fld>
            <a:endParaRPr lang="pt-PT"/>
          </a:p>
        </p:txBody>
      </p:sp>
    </p:spTree>
    <p:extLst>
      <p:ext uri="{BB962C8B-B14F-4D97-AF65-F5344CB8AC3E}">
        <p14:creationId xmlns:p14="http://schemas.microsoft.com/office/powerpoint/2010/main" val="30382307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dirty="0"/>
          </a:p>
        </p:txBody>
      </p:sp>
      <p:sp>
        <p:nvSpPr>
          <p:cNvPr id="4" name="Marcador de Posição do Número do Diapositivo 3"/>
          <p:cNvSpPr>
            <a:spLocks noGrp="1"/>
          </p:cNvSpPr>
          <p:nvPr>
            <p:ph type="sldNum" sz="quarter" idx="10"/>
          </p:nvPr>
        </p:nvSpPr>
        <p:spPr/>
        <p:txBody>
          <a:bodyPr/>
          <a:lstStyle/>
          <a:p>
            <a:fld id="{FAFAF3C3-B035-40F0-BC7D-FE2E41AE8F57}" type="slidenum">
              <a:rPr lang="pt-PT" smtClean="0"/>
              <a:t>12</a:t>
            </a:fld>
            <a:endParaRPr lang="pt-PT"/>
          </a:p>
        </p:txBody>
      </p:sp>
    </p:spTree>
    <p:extLst>
      <p:ext uri="{BB962C8B-B14F-4D97-AF65-F5344CB8AC3E}">
        <p14:creationId xmlns:p14="http://schemas.microsoft.com/office/powerpoint/2010/main" val="868485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first approach is the Multidimensional Scaling (MDS) representation, which transforms the n-term dimensions that characterize documents/resources in a 2D representation, providing a spatial proximity insight for each. In this picture,</a:t>
            </a:r>
            <a:r>
              <a:rPr lang="en-GB" sz="1200" kern="1200" baseline="0" dirty="0">
                <a:solidFill>
                  <a:schemeClr val="tx1"/>
                </a:solidFill>
                <a:effectLst/>
                <a:latin typeface="+mn-lt"/>
                <a:ea typeface="+mn-ea"/>
                <a:cs typeface="+mn-cs"/>
              </a:rPr>
              <a:t> researchers were clustered based on the proximity of their abstracts.</a:t>
            </a:r>
            <a:endParaRPr lang="pt-PT" sz="1200" kern="1200" dirty="0">
              <a:solidFill>
                <a:schemeClr val="tx1"/>
              </a:solidFill>
              <a:effectLst/>
              <a:latin typeface="+mn-lt"/>
              <a:ea typeface="+mn-ea"/>
              <a:cs typeface="+mn-cs"/>
            </a:endParaRPr>
          </a:p>
          <a:p>
            <a:endParaRPr lang="pt-PT" dirty="0"/>
          </a:p>
          <a:p>
            <a:r>
              <a:rPr lang="pt-PT" dirty="0"/>
              <a:t>(Trigo)</a:t>
            </a:r>
          </a:p>
        </p:txBody>
      </p:sp>
      <p:sp>
        <p:nvSpPr>
          <p:cNvPr id="4" name="Marcador de Posição do Número do Diapositivo 3"/>
          <p:cNvSpPr>
            <a:spLocks noGrp="1"/>
          </p:cNvSpPr>
          <p:nvPr>
            <p:ph type="sldNum" sz="quarter" idx="10"/>
          </p:nvPr>
        </p:nvSpPr>
        <p:spPr/>
        <p:txBody>
          <a:bodyPr/>
          <a:lstStyle/>
          <a:p>
            <a:fld id="{FAFAF3C3-B035-40F0-BC7D-FE2E41AE8F57}" type="slidenum">
              <a:rPr lang="pt-PT" smtClean="0"/>
              <a:t>13</a:t>
            </a:fld>
            <a:endParaRPr lang="pt-PT"/>
          </a:p>
        </p:txBody>
      </p:sp>
    </p:spTree>
    <p:extLst>
      <p:ext uri="{BB962C8B-B14F-4D97-AF65-F5344CB8AC3E}">
        <p14:creationId xmlns:p14="http://schemas.microsoft.com/office/powerpoint/2010/main" val="2515042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second option is the graph-based approach, which represents similarities between “documents” as links. </a:t>
            </a:r>
            <a:endParaRPr lang="pt-PT" sz="1200" kern="1200" dirty="0">
              <a:solidFill>
                <a:schemeClr val="tx1"/>
              </a:solidFill>
              <a:effectLst/>
              <a:latin typeface="+mn-lt"/>
              <a:ea typeface="+mn-ea"/>
              <a:cs typeface="+mn-cs"/>
            </a:endParaRPr>
          </a:p>
          <a:p>
            <a:endParaRPr lang="pt-PT" dirty="0"/>
          </a:p>
          <a:p>
            <a:r>
              <a:rPr lang="en-GB" sz="1200" kern="1200" dirty="0">
                <a:solidFill>
                  <a:schemeClr val="tx1"/>
                </a:solidFill>
                <a:effectLst/>
                <a:latin typeface="+mn-lt"/>
                <a:ea typeface="+mn-ea"/>
                <a:cs typeface="+mn-cs"/>
              </a:rPr>
              <a:t>This concept is developed in the Affinity Miner project (Trigo et al., 2015), where it is applied to grasp affinity groups in and between publications of research centres. Document similarity is generated by a simple Bag of Words and vector representation (Feldman and Sanger, 2007).</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importance of each document is highlighted visually by the size of the node corresponding to the number of publications and centrality within the graph. The centrality measure identifies the strongest element in each node, which could be, in our translation management environment, the translator with the highest rank in terms of number of words translated in a technical domain.</a:t>
            </a:r>
          </a:p>
        </p:txBody>
      </p:sp>
      <p:sp>
        <p:nvSpPr>
          <p:cNvPr id="4" name="Marcador de Posição do Número do Diapositivo 3"/>
          <p:cNvSpPr>
            <a:spLocks noGrp="1"/>
          </p:cNvSpPr>
          <p:nvPr>
            <p:ph type="sldNum" sz="quarter" idx="10"/>
          </p:nvPr>
        </p:nvSpPr>
        <p:spPr/>
        <p:txBody>
          <a:bodyPr/>
          <a:lstStyle/>
          <a:p>
            <a:fld id="{FAFAF3C3-B035-40F0-BC7D-FE2E41AE8F57}" type="slidenum">
              <a:rPr lang="pt-PT" smtClean="0"/>
              <a:t>14</a:t>
            </a:fld>
            <a:endParaRPr lang="pt-PT"/>
          </a:p>
        </p:txBody>
      </p:sp>
    </p:spTree>
    <p:extLst>
      <p:ext uri="{BB962C8B-B14F-4D97-AF65-F5344CB8AC3E}">
        <p14:creationId xmlns:p14="http://schemas.microsoft.com/office/powerpoint/2010/main" val="2849065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t-PT"/>
              <a:t>Clique para editar o estilo de título do Modelo Global</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PT"/>
              <a:t>Clique para editar o estilo do subtítulo do Modelo Global</a:t>
            </a:r>
            <a:endParaRPr lang="en-US" dirty="0"/>
          </a:p>
        </p:txBody>
      </p:sp>
      <p:sp>
        <p:nvSpPr>
          <p:cNvPr id="4" name="Date Placeholder 3"/>
          <p:cNvSpPr>
            <a:spLocks noGrp="1"/>
          </p:cNvSpPr>
          <p:nvPr>
            <p:ph type="dt" sz="half" idx="10"/>
          </p:nvPr>
        </p:nvSpPr>
        <p:spPr/>
        <p:txBody>
          <a:bodyPr/>
          <a:lstStyle/>
          <a:p>
            <a:fld id="{1BAF56E6-5B6F-44CA-9724-AD293C685AE4}" type="datetime1">
              <a:rPr lang="en-US" smtClean="0"/>
              <a:t>11/18/2016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A8C64210-F355-4B41-AABB-65B0C8E056B4}" type="datetime1">
              <a:rPr lang="en-US" smtClean="0"/>
              <a:t>11/18/2016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e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pt-PT"/>
              <a:t>Clique para editar o estilo de título do Modelo Global</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DCA5F8B1-A01A-4EB0-B467-8D58288A0C8B}" type="datetime1">
              <a:rPr lang="en-US" smtClean="0"/>
              <a:t>11/18/2016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pt-PT"/>
              <a:t>Clique para editar o estilo de título do Modelo Global</a:t>
            </a:r>
            <a:endParaRPr lang="en-US" dirty="0"/>
          </a:p>
        </p:txBody>
      </p:sp>
      <p:sp>
        <p:nvSpPr>
          <p:cNvPr id="3" name="Content Placeholder 2"/>
          <p:cNvSpPr>
            <a:spLocks noGrp="1"/>
          </p:cNvSpPr>
          <p:nvPr>
            <p:ph idx="1"/>
          </p:nvPr>
        </p:nvSpPr>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02F7A977-DFA6-4968-A9B7-2CAB71AF9713}" type="datetime1">
              <a:rPr lang="en-US" smtClean="0"/>
              <a:t>11/18/2016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cção">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pt-PT"/>
              <a:t>Clique para editar o estilo de título do Modelo Global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Editar os estilos de texto do Modelo Global</a:t>
            </a:r>
          </a:p>
        </p:txBody>
      </p:sp>
      <p:sp>
        <p:nvSpPr>
          <p:cNvPr id="4" name="Date Placeholder 3"/>
          <p:cNvSpPr>
            <a:spLocks noGrp="1"/>
          </p:cNvSpPr>
          <p:nvPr>
            <p:ph type="dt" sz="half" idx="10"/>
          </p:nvPr>
        </p:nvSpPr>
        <p:spPr/>
        <p:txBody>
          <a:bodyPr/>
          <a:lstStyle/>
          <a:p>
            <a:fld id="{1D9FF972-136B-4953-A239-1C2F2250891C}" type="datetime1">
              <a:rPr lang="en-US" smtClean="0"/>
              <a:t>11/18/2016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pt-PT"/>
              <a:t>Clique para editar o estilo de título do Modelo Global</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Date Placeholder 4"/>
          <p:cNvSpPr>
            <a:spLocks noGrp="1"/>
          </p:cNvSpPr>
          <p:nvPr>
            <p:ph type="dt" sz="half" idx="10"/>
          </p:nvPr>
        </p:nvSpPr>
        <p:spPr/>
        <p:txBody>
          <a:bodyPr/>
          <a:lstStyle/>
          <a:p>
            <a:fld id="{2008059F-9994-406B-8CE7-3411BFC08CCF}" type="datetime1">
              <a:rPr lang="en-US" smtClean="0"/>
              <a:t>11/18/2016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pt-PT"/>
              <a:t>Clique para editar o estilo de título do Modelo Global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Editar os estilos de texto do Modelo Global</a:t>
            </a:r>
          </a:p>
        </p:txBody>
      </p:sp>
      <p:sp>
        <p:nvSpPr>
          <p:cNvPr id="4" name="Content Placeholder 3"/>
          <p:cNvSpPr>
            <a:spLocks noGrp="1"/>
          </p:cNvSpPr>
          <p:nvPr>
            <p:ph sz="half" idx="2"/>
          </p:nvPr>
        </p:nvSpPr>
        <p:spPr>
          <a:xfrm>
            <a:off x="1097280" y="2582334"/>
            <a:ext cx="4937760" cy="3378200"/>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Editar os estilos de texto do Modelo Global</a:t>
            </a:r>
          </a:p>
        </p:txBody>
      </p:sp>
      <p:sp>
        <p:nvSpPr>
          <p:cNvPr id="6" name="Content Placeholder 5"/>
          <p:cNvSpPr>
            <a:spLocks noGrp="1"/>
          </p:cNvSpPr>
          <p:nvPr>
            <p:ph sz="quarter" idx="4"/>
          </p:nvPr>
        </p:nvSpPr>
        <p:spPr>
          <a:xfrm>
            <a:off x="6217920" y="2582334"/>
            <a:ext cx="4937760" cy="3378200"/>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7" name="Date Placeholder 6"/>
          <p:cNvSpPr>
            <a:spLocks noGrp="1"/>
          </p:cNvSpPr>
          <p:nvPr>
            <p:ph type="dt" sz="half" idx="10"/>
          </p:nvPr>
        </p:nvSpPr>
        <p:spPr/>
        <p:txBody>
          <a:bodyPr/>
          <a:lstStyle/>
          <a:p>
            <a:fld id="{F587D676-4EDB-4EE8-B769-884BA731CB02}" type="datetime1">
              <a:rPr lang="en-US" smtClean="0"/>
              <a:t>11/18/2016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Date Placeholder 2"/>
          <p:cNvSpPr>
            <a:spLocks noGrp="1"/>
          </p:cNvSpPr>
          <p:nvPr>
            <p:ph type="dt" sz="half" idx="10"/>
          </p:nvPr>
        </p:nvSpPr>
        <p:spPr/>
        <p:txBody>
          <a:bodyPr/>
          <a:lstStyle/>
          <a:p>
            <a:fld id="{667F6046-9CCA-49E7-AA40-9BFB95D77525}" type="datetime1">
              <a:rPr lang="en-US" smtClean="0"/>
              <a:t>11/18/2016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35F8C44-70EB-4CBE-8072-099042AA5835}" type="datetime1">
              <a:rPr lang="en-US" smtClean="0"/>
              <a:t>11/18/2016</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pt-PT"/>
              <a:t>Clique para editar o estilo de título do Modelo Global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Editar os estilos de texto do Modelo Global</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53F519D-81F0-425C-BE7C-58A43DE60C07}" type="datetime1">
              <a:rPr lang="en-US" smtClean="0"/>
              <a:t>11/18/2016</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pt-PT"/>
              <a:t>Clique para editar o estilo de título do Modelo Global</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PT"/>
              <a:t>Clique no ícone para adicionar uma imagem</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Editar os estilos de texto do Modelo Global</a:t>
            </a:r>
          </a:p>
        </p:txBody>
      </p:sp>
      <p:sp>
        <p:nvSpPr>
          <p:cNvPr id="5" name="Date Placeholder 4"/>
          <p:cNvSpPr>
            <a:spLocks noGrp="1"/>
          </p:cNvSpPr>
          <p:nvPr>
            <p:ph type="dt" sz="half" idx="10"/>
          </p:nvPr>
        </p:nvSpPr>
        <p:spPr/>
        <p:txBody>
          <a:bodyPr/>
          <a:lstStyle/>
          <a:p>
            <a:fld id="{32E95355-7AA8-4331-A8C3-AB3AE057FB1F}" type="datetime1">
              <a:rPr lang="en-US" smtClean="0"/>
              <a:t>11/18/2016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pt-PT"/>
              <a:t>Clique para editar o estilo de título do Modelo Global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BCC20BB-8280-4322-BAD6-21C7F41C4E23}" type="datetime1">
              <a:rPr lang="en-US" smtClean="0"/>
              <a:t>11/18/2016</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n-GB" noProof="0"/>
              <a:t>From CATs to KATs</a:t>
            </a:r>
            <a:endParaRPr lang="en-GB" noProof="0" dirty="0"/>
          </a:p>
        </p:txBody>
      </p:sp>
      <p:sp>
        <p:nvSpPr>
          <p:cNvPr id="3" name="Subtítulo 2"/>
          <p:cNvSpPr>
            <a:spLocks noGrp="1"/>
          </p:cNvSpPr>
          <p:nvPr>
            <p:ph type="subTitle" idx="1"/>
          </p:nvPr>
        </p:nvSpPr>
        <p:spPr/>
        <p:txBody>
          <a:bodyPr/>
          <a:lstStyle/>
          <a:p>
            <a:r>
              <a:rPr lang="en-GB" noProof="0"/>
              <a:t>Félix do carmo, luís trigo AND BELINDA MAIA</a:t>
            </a:r>
          </a:p>
          <a:p>
            <a:r>
              <a:rPr lang="en-GB" noProof="0"/>
              <a:t>London, november 2016</a:t>
            </a:r>
            <a:endParaRPr lang="en-GB" noProof="0" dirty="0"/>
          </a:p>
        </p:txBody>
      </p:sp>
      <p:pic>
        <p:nvPicPr>
          <p:cNvPr id="4" name="Imagem 3"/>
          <p:cNvPicPr>
            <a:picLocks noChangeAspect="1"/>
          </p:cNvPicPr>
          <p:nvPr/>
        </p:nvPicPr>
        <p:blipFill>
          <a:blip r:embed="rId3"/>
          <a:stretch>
            <a:fillRect/>
          </a:stretch>
        </p:blipFill>
        <p:spPr>
          <a:xfrm>
            <a:off x="8349925" y="5027120"/>
            <a:ext cx="1905000" cy="981075"/>
          </a:xfrm>
          <a:prstGeom prst="rect">
            <a:avLst/>
          </a:prstGeom>
        </p:spPr>
      </p:pic>
      <p:pic>
        <p:nvPicPr>
          <p:cNvPr id="5" name="Imagem 4"/>
          <p:cNvPicPr>
            <a:picLocks noChangeAspect="1"/>
          </p:cNvPicPr>
          <p:nvPr/>
        </p:nvPicPr>
        <p:blipFill>
          <a:blip r:embed="rId4"/>
          <a:stretch>
            <a:fillRect/>
          </a:stretch>
        </p:blipFill>
        <p:spPr>
          <a:xfrm>
            <a:off x="10444710" y="5094461"/>
            <a:ext cx="1421939" cy="846392"/>
          </a:xfrm>
          <a:prstGeom prst="rect">
            <a:avLst/>
          </a:prstGeom>
        </p:spPr>
      </p:pic>
    </p:spTree>
    <p:extLst>
      <p:ext uri="{BB962C8B-B14F-4D97-AF65-F5344CB8AC3E}">
        <p14:creationId xmlns:p14="http://schemas.microsoft.com/office/powerpoint/2010/main" val="1411490623"/>
      </p:ext>
    </p:extLst>
  </p:cSld>
  <p:clrMapOvr>
    <a:masterClrMapping/>
  </p:clrMapOvr>
  <mc:AlternateContent xmlns:mc="http://schemas.openxmlformats.org/markup-compatibility/2006" xmlns:p14="http://schemas.microsoft.com/office/powerpoint/2010/main">
    <mc:Choice Requires="p14">
      <p:transition spd="slow" p14:dur="2000" advTm="17009"/>
    </mc:Choice>
    <mc:Fallback xmlns="">
      <p:transition spd="slow" advTm="17009"/>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n-GB" sz="7200" dirty="0"/>
              <a:t>Recommended specifications for new tools</a:t>
            </a:r>
          </a:p>
        </p:txBody>
      </p:sp>
    </p:spTree>
    <p:extLst>
      <p:ext uri="{BB962C8B-B14F-4D97-AF65-F5344CB8AC3E}">
        <p14:creationId xmlns:p14="http://schemas.microsoft.com/office/powerpoint/2010/main" val="1870306831"/>
      </p:ext>
    </p:extLst>
  </p:cSld>
  <p:clrMapOvr>
    <a:masterClrMapping/>
  </p:clrMapOvr>
  <mc:AlternateContent xmlns:mc="http://schemas.openxmlformats.org/markup-compatibility/2006" xmlns:p14="http://schemas.microsoft.com/office/powerpoint/2010/main">
    <mc:Choice Requires="p14">
      <p:transition spd="slow" p14:dur="2000" advTm="14319"/>
    </mc:Choice>
    <mc:Fallback xmlns="">
      <p:transition spd="slow" advTm="14319"/>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dirty="0"/>
              <a:t>4 procedures/stages</a:t>
            </a:r>
            <a:endParaRPr lang="en-GB" noProof="0" dirty="0"/>
          </a:p>
        </p:txBody>
      </p:sp>
      <p:sp>
        <p:nvSpPr>
          <p:cNvPr id="3" name="Marcador de Posição de Conteúdo 2"/>
          <p:cNvSpPr>
            <a:spLocks noGrp="1"/>
          </p:cNvSpPr>
          <p:nvPr>
            <p:ph idx="1"/>
          </p:nvPr>
        </p:nvSpPr>
        <p:spPr/>
        <p:txBody>
          <a:bodyPr>
            <a:normAutofit/>
          </a:bodyPr>
          <a:lstStyle/>
          <a:p>
            <a:r>
              <a:rPr lang="en-GB" noProof="0" dirty="0"/>
              <a:t>1) Management</a:t>
            </a:r>
          </a:p>
          <a:p>
            <a:pPr lvl="1">
              <a:buFont typeface="Wingdings" panose="05000000000000000000" pitchFamily="2" charset="2"/>
              <a:buChar char="§"/>
            </a:pPr>
            <a:r>
              <a:rPr lang="en-GB" dirty="0"/>
              <a:t>Connect texts to resources</a:t>
            </a:r>
            <a:endParaRPr lang="en-GB" noProof="0" dirty="0"/>
          </a:p>
          <a:p>
            <a:r>
              <a:rPr lang="en-GB" noProof="0" dirty="0"/>
              <a:t>2) Research</a:t>
            </a:r>
          </a:p>
          <a:p>
            <a:pPr lvl="1">
              <a:buFont typeface="Wingdings" panose="05000000000000000000" pitchFamily="2" charset="2"/>
              <a:buChar char="§"/>
            </a:pPr>
            <a:r>
              <a:rPr lang="en-GB" noProof="0" dirty="0"/>
              <a:t>Learn from searches</a:t>
            </a:r>
          </a:p>
          <a:p>
            <a:r>
              <a:rPr lang="en-GB" noProof="0" dirty="0"/>
              <a:t>3) Writing/editing</a:t>
            </a:r>
          </a:p>
          <a:p>
            <a:pPr lvl="1">
              <a:buFont typeface="Wingdings" panose="05000000000000000000" pitchFamily="2" charset="2"/>
              <a:buChar char="§"/>
            </a:pPr>
            <a:r>
              <a:rPr lang="en-GB" noProof="0" dirty="0"/>
              <a:t>Translation - overwriting</a:t>
            </a:r>
          </a:p>
          <a:p>
            <a:pPr lvl="1">
              <a:buFont typeface="Wingdings" panose="05000000000000000000" pitchFamily="2" charset="2"/>
              <a:buChar char="§"/>
            </a:pPr>
            <a:r>
              <a:rPr lang="en-GB" noProof="0" dirty="0"/>
              <a:t>Editing - 4 editing actions</a:t>
            </a:r>
          </a:p>
          <a:p>
            <a:r>
              <a:rPr lang="en-GB" noProof="0" dirty="0"/>
              <a:t>4) Revising/checking</a:t>
            </a:r>
          </a:p>
          <a:p>
            <a:pPr lvl="1">
              <a:buFont typeface="Wingdings" panose="05000000000000000000" pitchFamily="2" charset="2"/>
              <a:buChar char="§"/>
            </a:pPr>
            <a:r>
              <a:rPr lang="en-GB" dirty="0"/>
              <a:t>Focus on specific tasks</a:t>
            </a:r>
            <a:endParaRPr lang="en-GB" noProof="0" dirty="0"/>
          </a:p>
        </p:txBody>
      </p:sp>
      <p:sp>
        <p:nvSpPr>
          <p:cNvPr id="4" name="Marcador de Posição do Número do Diapositivo 3"/>
          <p:cNvSpPr>
            <a:spLocks noGrp="1"/>
          </p:cNvSpPr>
          <p:nvPr>
            <p:ph type="sldNum" sz="quarter" idx="12"/>
          </p:nvPr>
        </p:nvSpPr>
        <p:spPr/>
        <p:txBody>
          <a:bodyPr/>
          <a:lstStyle/>
          <a:p>
            <a:fld id="{6113E31D-E2AB-40D1-8B51-AFA5AFEF393A}" type="slidenum">
              <a:rPr lang="en-US" smtClean="0"/>
              <a:t>11</a:t>
            </a:fld>
            <a:endParaRPr lang="en-US" dirty="0"/>
          </a:p>
        </p:txBody>
      </p:sp>
    </p:spTree>
    <p:custDataLst>
      <p:tags r:id="rId1"/>
    </p:custDataLst>
    <p:extLst>
      <p:ext uri="{BB962C8B-B14F-4D97-AF65-F5344CB8AC3E}">
        <p14:creationId xmlns:p14="http://schemas.microsoft.com/office/powerpoint/2010/main" val="2367105406"/>
      </p:ext>
    </p:extLst>
  </p:cSld>
  <p:clrMapOvr>
    <a:masterClrMapping/>
  </p:clrMapOvr>
  <mc:AlternateContent xmlns:mc="http://schemas.openxmlformats.org/markup-compatibility/2006" xmlns:p14="http://schemas.microsoft.com/office/powerpoint/2010/main">
    <mc:Choice Requires="p14">
      <p:transition spd="slow" p14:dur="2000" advTm="71124"/>
    </mc:Choice>
    <mc:Fallback xmlns="">
      <p:transition spd="slow" advTm="71124"/>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dirty="0"/>
              <a:t>1) Management</a:t>
            </a:r>
          </a:p>
        </p:txBody>
      </p:sp>
      <p:sp>
        <p:nvSpPr>
          <p:cNvPr id="3" name="Marcador de Posição de Conteúdo 2"/>
          <p:cNvSpPr>
            <a:spLocks noGrp="1"/>
          </p:cNvSpPr>
          <p:nvPr>
            <p:ph idx="1"/>
          </p:nvPr>
        </p:nvSpPr>
        <p:spPr>
          <a:xfrm>
            <a:off x="715617" y="1921400"/>
            <a:ext cx="10254661" cy="4354345"/>
          </a:xfrm>
        </p:spPr>
        <p:txBody>
          <a:bodyPr>
            <a:normAutofit/>
          </a:bodyPr>
          <a:lstStyle/>
          <a:p>
            <a:pPr lvl="1">
              <a:buFont typeface="Wingdings" panose="05000000000000000000" pitchFamily="2" charset="2"/>
              <a:buChar char="§"/>
            </a:pPr>
            <a:r>
              <a:rPr lang="en-GB" dirty="0"/>
              <a:t>  Leverage the linguistic knowledge existing in texts, TMs and other resources</a:t>
            </a:r>
          </a:p>
          <a:p>
            <a:pPr lvl="1">
              <a:buFont typeface="Wingdings" panose="05000000000000000000" pitchFamily="2" charset="2"/>
              <a:buChar char="§"/>
            </a:pPr>
            <a:r>
              <a:rPr lang="en-GB" dirty="0"/>
              <a:t>  Use “Technical domain” as the central feature to allocate the right contents to the right projects and to the right people</a:t>
            </a:r>
          </a:p>
          <a:p>
            <a:pPr marL="0" indent="0">
              <a:buNone/>
            </a:pPr>
            <a:endParaRPr lang="en-GB" dirty="0"/>
          </a:p>
          <a:p>
            <a:pPr marL="0" indent="0">
              <a:buNone/>
            </a:pPr>
            <a:r>
              <a:rPr lang="en-GB" dirty="0"/>
              <a:t>Tasks and stages:</a:t>
            </a:r>
          </a:p>
          <a:p>
            <a:pPr lvl="1">
              <a:buFont typeface="Wingdings" panose="05000000000000000000" pitchFamily="2" charset="2"/>
              <a:buChar char="§"/>
            </a:pPr>
            <a:r>
              <a:rPr lang="en-GB" dirty="0"/>
              <a:t>  For each new project, use classification techniques to identify the technical domain</a:t>
            </a:r>
          </a:p>
          <a:p>
            <a:pPr lvl="1">
              <a:buFont typeface="Wingdings" panose="05000000000000000000" pitchFamily="2" charset="2"/>
              <a:buChar char="§"/>
            </a:pPr>
            <a:r>
              <a:rPr lang="en-GB" dirty="0"/>
              <a:t>  Use clustering techniques to associate the appropriate bilingual data (TMs, MT engines, references) to the project based on technical domain</a:t>
            </a:r>
          </a:p>
          <a:p>
            <a:pPr lvl="1">
              <a:buFont typeface="Wingdings" panose="05000000000000000000" pitchFamily="2" charset="2"/>
              <a:buChar char="§"/>
            </a:pPr>
            <a:r>
              <a:rPr lang="en-GB" dirty="0"/>
              <a:t>  Associate people to domains based on the analysis of texts they produced</a:t>
            </a:r>
          </a:p>
          <a:p>
            <a:pPr lvl="2">
              <a:buFont typeface="Wingdings" panose="05000000000000000000" pitchFamily="2" charset="2"/>
              <a:buChar char="§"/>
            </a:pPr>
            <a:r>
              <a:rPr lang="en-GB" sz="1600" dirty="0"/>
              <a:t>Classify people according to specialisations, based on networks of texts</a:t>
            </a:r>
          </a:p>
          <a:p>
            <a:pPr lvl="2">
              <a:buFont typeface="Wingdings" panose="05000000000000000000" pitchFamily="2" charset="2"/>
              <a:buChar char="§"/>
            </a:pPr>
            <a:r>
              <a:rPr lang="en-GB" sz="1600" dirty="0"/>
              <a:t>Assign people to projects based on specialisations</a:t>
            </a:r>
          </a:p>
          <a:p>
            <a:pPr marL="201168" lvl="1" indent="0">
              <a:buNone/>
            </a:pPr>
            <a:endParaRPr lang="en-GB" dirty="0"/>
          </a:p>
          <a:p>
            <a:pPr marL="201168" lvl="1" indent="0">
              <a:buNone/>
            </a:pPr>
            <a:r>
              <a:rPr lang="en-GB" dirty="0"/>
              <a:t>Management system by visual representations of proximity scales, or connections based on similarity</a:t>
            </a:r>
          </a:p>
          <a:p>
            <a:endParaRPr lang="en-GB" dirty="0"/>
          </a:p>
        </p:txBody>
      </p:sp>
      <p:sp>
        <p:nvSpPr>
          <p:cNvPr id="4" name="Marcador de Posição do Número do Diapositivo 3"/>
          <p:cNvSpPr>
            <a:spLocks noGrp="1"/>
          </p:cNvSpPr>
          <p:nvPr>
            <p:ph type="sldNum" sz="quarter" idx="12"/>
          </p:nvPr>
        </p:nvSpPr>
        <p:spPr/>
        <p:txBody>
          <a:bodyPr/>
          <a:lstStyle/>
          <a:p>
            <a:fld id="{6113E31D-E2AB-40D1-8B51-AFA5AFEF393A}" type="slidenum">
              <a:rPr lang="en-US" smtClean="0"/>
              <a:t>12</a:t>
            </a:fld>
            <a:endParaRPr lang="en-US" dirty="0"/>
          </a:p>
        </p:txBody>
      </p:sp>
    </p:spTree>
    <p:extLst>
      <p:ext uri="{BB962C8B-B14F-4D97-AF65-F5344CB8AC3E}">
        <p14:creationId xmlns:p14="http://schemas.microsoft.com/office/powerpoint/2010/main" val="2845924840"/>
      </p:ext>
    </p:extLst>
  </p:cSld>
  <p:clrMapOvr>
    <a:masterClrMapping/>
  </p:clrMapOvr>
  <mc:AlternateContent xmlns:mc="http://schemas.openxmlformats.org/markup-compatibility/2006" xmlns:p14="http://schemas.microsoft.com/office/powerpoint/2010/main">
    <mc:Choice Requires="p14">
      <p:transition spd="slow" p14:dur="2000" advTm="64956"/>
    </mc:Choice>
    <mc:Fallback xmlns="">
      <p:transition spd="slow" advTm="6495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dirty="0"/>
              <a:t>MDS representation</a:t>
            </a:r>
          </a:p>
        </p:txBody>
      </p:sp>
      <p:pic>
        <p:nvPicPr>
          <p:cNvPr id="4" name="Marcador de Posição de Conteúdo 3"/>
          <p:cNvPicPr>
            <a:picLocks noGrp="1"/>
          </p:cNvPicPr>
          <p:nvPr>
            <p:ph idx="1"/>
          </p:nvPr>
        </p:nvPicPr>
        <p:blipFill>
          <a:blip r:embed="rId3"/>
          <a:stretch>
            <a:fillRect/>
          </a:stretch>
        </p:blipFill>
        <p:spPr>
          <a:xfrm>
            <a:off x="3372945" y="1846263"/>
            <a:ext cx="5507070" cy="4224337"/>
          </a:xfrm>
          <a:prstGeom prst="rect">
            <a:avLst/>
          </a:prstGeom>
        </p:spPr>
      </p:pic>
      <p:sp>
        <p:nvSpPr>
          <p:cNvPr id="3" name="CaixaDeTexto 2"/>
          <p:cNvSpPr txBox="1"/>
          <p:nvPr/>
        </p:nvSpPr>
        <p:spPr>
          <a:xfrm>
            <a:off x="9245600" y="4800600"/>
            <a:ext cx="2654300" cy="1477328"/>
          </a:xfrm>
          <a:prstGeom prst="rect">
            <a:avLst/>
          </a:prstGeom>
          <a:noFill/>
        </p:spPr>
        <p:txBody>
          <a:bodyPr wrap="square" rtlCol="0">
            <a:spAutoFit/>
          </a:bodyPr>
          <a:lstStyle/>
          <a:p>
            <a:r>
              <a:rPr lang="en-GB" dirty="0"/>
              <a:t>Figure 1: MDS representation of colour-coded clusters of documents/resources</a:t>
            </a:r>
            <a:endParaRPr lang="pt-PT" dirty="0"/>
          </a:p>
          <a:p>
            <a:endParaRPr lang="pt-PT" dirty="0"/>
          </a:p>
        </p:txBody>
      </p:sp>
      <p:sp>
        <p:nvSpPr>
          <p:cNvPr id="5" name="Marcador de Posição do Número do Diapositivo 4"/>
          <p:cNvSpPr>
            <a:spLocks noGrp="1"/>
          </p:cNvSpPr>
          <p:nvPr>
            <p:ph type="sldNum" sz="quarter" idx="12"/>
          </p:nvPr>
        </p:nvSpPr>
        <p:spPr/>
        <p:txBody>
          <a:bodyPr/>
          <a:lstStyle/>
          <a:p>
            <a:fld id="{6113E31D-E2AB-40D1-8B51-AFA5AFEF393A}" type="slidenum">
              <a:rPr lang="en-US" smtClean="0"/>
              <a:t>13</a:t>
            </a:fld>
            <a:endParaRPr lang="en-US" dirty="0"/>
          </a:p>
        </p:txBody>
      </p:sp>
    </p:spTree>
    <p:extLst>
      <p:ext uri="{BB962C8B-B14F-4D97-AF65-F5344CB8AC3E}">
        <p14:creationId xmlns:p14="http://schemas.microsoft.com/office/powerpoint/2010/main" val="592213050"/>
      </p:ext>
    </p:extLst>
  </p:cSld>
  <p:clrMapOvr>
    <a:masterClrMapping/>
  </p:clrMapOvr>
  <mc:AlternateContent xmlns:mc="http://schemas.openxmlformats.org/markup-compatibility/2006" xmlns:p14="http://schemas.microsoft.com/office/powerpoint/2010/main">
    <mc:Choice Requires="p14">
      <p:transition spd="slow" p14:dur="2000" advTm="33937"/>
    </mc:Choice>
    <mc:Fallback xmlns="">
      <p:transition spd="slow" advTm="33937"/>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dirty="0"/>
              <a:t>Graph-based approach</a:t>
            </a:r>
          </a:p>
        </p:txBody>
      </p:sp>
      <p:pic>
        <p:nvPicPr>
          <p:cNvPr id="4" name="Marcador de Posição de Conteúdo 3"/>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532361" y="2181375"/>
            <a:ext cx="6230639" cy="3343125"/>
          </a:xfrm>
          <a:prstGeom prst="rect">
            <a:avLst/>
          </a:prstGeom>
          <a:noFill/>
          <a:ln>
            <a:noFill/>
          </a:ln>
        </p:spPr>
      </p:pic>
      <p:sp>
        <p:nvSpPr>
          <p:cNvPr id="5" name="CaixaDeTexto 4"/>
          <p:cNvSpPr txBox="1"/>
          <p:nvPr/>
        </p:nvSpPr>
        <p:spPr>
          <a:xfrm>
            <a:off x="9182100" y="4826000"/>
            <a:ext cx="2133600" cy="923330"/>
          </a:xfrm>
          <a:prstGeom prst="rect">
            <a:avLst/>
          </a:prstGeom>
          <a:noFill/>
        </p:spPr>
        <p:txBody>
          <a:bodyPr wrap="square" rtlCol="0">
            <a:spAutoFit/>
          </a:bodyPr>
          <a:lstStyle/>
          <a:p>
            <a:r>
              <a:rPr lang="en-US" dirty="0"/>
              <a:t>Figure 2: Network of people in a R&amp;D unit/center</a:t>
            </a:r>
            <a:endParaRPr lang="pt-PT" dirty="0"/>
          </a:p>
        </p:txBody>
      </p:sp>
      <p:sp>
        <p:nvSpPr>
          <p:cNvPr id="6" name="Marcador de Posição do Número do Diapositivo 5"/>
          <p:cNvSpPr>
            <a:spLocks noGrp="1"/>
          </p:cNvSpPr>
          <p:nvPr>
            <p:ph type="sldNum" sz="quarter" idx="12"/>
          </p:nvPr>
        </p:nvSpPr>
        <p:spPr/>
        <p:txBody>
          <a:bodyPr/>
          <a:lstStyle/>
          <a:p>
            <a:fld id="{6113E31D-E2AB-40D1-8B51-AFA5AFEF393A}" type="slidenum">
              <a:rPr lang="en-US" smtClean="0"/>
              <a:t>14</a:t>
            </a:fld>
            <a:endParaRPr lang="en-US" dirty="0"/>
          </a:p>
        </p:txBody>
      </p:sp>
    </p:spTree>
    <p:extLst>
      <p:ext uri="{BB962C8B-B14F-4D97-AF65-F5344CB8AC3E}">
        <p14:creationId xmlns:p14="http://schemas.microsoft.com/office/powerpoint/2010/main" val="373972010"/>
      </p:ext>
    </p:extLst>
  </p:cSld>
  <p:clrMapOvr>
    <a:masterClrMapping/>
  </p:clrMapOvr>
  <mc:AlternateContent xmlns:mc="http://schemas.openxmlformats.org/markup-compatibility/2006" xmlns:p14="http://schemas.microsoft.com/office/powerpoint/2010/main">
    <mc:Choice Requires="p14">
      <p:transition spd="slow" p14:dur="2000" advTm="34698"/>
    </mc:Choice>
    <mc:Fallback xmlns="">
      <p:transition spd="slow" advTm="34698"/>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dirty="0"/>
              <a:t>2) Translator’s research</a:t>
            </a:r>
          </a:p>
        </p:txBody>
      </p:sp>
      <p:sp>
        <p:nvSpPr>
          <p:cNvPr id="3" name="Marcador de Posição de Conteúdo 2"/>
          <p:cNvSpPr>
            <a:spLocks noGrp="1"/>
          </p:cNvSpPr>
          <p:nvPr>
            <p:ph idx="1"/>
          </p:nvPr>
        </p:nvSpPr>
        <p:spPr>
          <a:xfrm>
            <a:off x="1097280" y="1845734"/>
            <a:ext cx="10243510" cy="4298588"/>
          </a:xfrm>
        </p:spPr>
        <p:txBody>
          <a:bodyPr>
            <a:normAutofit lnSpcReduction="10000"/>
          </a:bodyPr>
          <a:lstStyle/>
          <a:p>
            <a:r>
              <a:rPr lang="en-GB" dirty="0"/>
              <a:t>TMs and references (unaligned corpora) clustered by domain</a:t>
            </a:r>
          </a:p>
          <a:p>
            <a:r>
              <a:rPr lang="en-GB" dirty="0"/>
              <a:t>Specialised search engines</a:t>
            </a:r>
          </a:p>
          <a:p>
            <a:pPr lvl="1">
              <a:buFont typeface="Wingdings" panose="05000000000000000000" pitchFamily="2" charset="2"/>
              <a:buChar char="§"/>
            </a:pPr>
            <a:r>
              <a:rPr lang="en-GB" dirty="0"/>
              <a:t>Vertical web search engines</a:t>
            </a:r>
          </a:p>
          <a:p>
            <a:pPr lvl="1">
              <a:buFont typeface="Wingdings" panose="05000000000000000000" pitchFamily="2" charset="2"/>
              <a:buChar char="§"/>
            </a:pPr>
            <a:r>
              <a:rPr lang="en-GB" dirty="0"/>
              <a:t>Log and cluster web sites used as references</a:t>
            </a:r>
          </a:p>
          <a:p>
            <a:pPr lvl="1">
              <a:buFont typeface="Wingdings" panose="05000000000000000000" pitchFamily="2" charset="2"/>
              <a:buChar char="§"/>
            </a:pPr>
            <a:r>
              <a:rPr lang="en-GB" dirty="0"/>
              <a:t>Crawl the web for similar references</a:t>
            </a:r>
          </a:p>
          <a:p>
            <a:r>
              <a:rPr lang="en-GB" dirty="0"/>
              <a:t>Terminology and keyword extraction</a:t>
            </a:r>
          </a:p>
          <a:p>
            <a:pPr lvl="1">
              <a:buFont typeface="Wingdings" panose="05000000000000000000" pitchFamily="2" charset="2"/>
              <a:buChar char="§"/>
            </a:pPr>
            <a:r>
              <a:rPr lang="en-GB" dirty="0"/>
              <a:t>Extract word and multi-word units</a:t>
            </a:r>
          </a:p>
          <a:p>
            <a:pPr lvl="1">
              <a:buFont typeface="Wingdings" panose="05000000000000000000" pitchFamily="2" charset="2"/>
              <a:buChar char="§"/>
            </a:pPr>
            <a:r>
              <a:rPr lang="en-GB" dirty="0"/>
              <a:t>Create ontologies</a:t>
            </a:r>
          </a:p>
          <a:p>
            <a:pPr lvl="1">
              <a:buFont typeface="Wingdings" panose="05000000000000000000" pitchFamily="2" charset="2"/>
              <a:buChar char="§"/>
            </a:pPr>
            <a:r>
              <a:rPr lang="en-GB" dirty="0"/>
              <a:t>Visualise clusters of words</a:t>
            </a:r>
          </a:p>
          <a:p>
            <a:r>
              <a:rPr lang="en-GB" dirty="0"/>
              <a:t>Named Entity Recognition</a:t>
            </a:r>
          </a:p>
          <a:p>
            <a:pPr lvl="1">
              <a:buFont typeface="Wingdings" panose="05000000000000000000" pitchFamily="2" charset="2"/>
              <a:buChar char="§"/>
            </a:pPr>
            <a:r>
              <a:rPr lang="en-GB" dirty="0"/>
              <a:t>Identify names of people, institutions and places, dates and other non-translatable elements</a:t>
            </a:r>
          </a:p>
          <a:p>
            <a:pPr lvl="1">
              <a:buFont typeface="Wingdings" panose="05000000000000000000" pitchFamily="2" charset="2"/>
              <a:buChar char="§"/>
            </a:pPr>
            <a:r>
              <a:rPr lang="en-GB" dirty="0"/>
              <a:t>Mark them for exclusion from the MT system</a:t>
            </a:r>
          </a:p>
          <a:p>
            <a:pPr marL="201168" lvl="1" indent="0">
              <a:buNone/>
            </a:pPr>
            <a:endParaRPr lang="en-GB" dirty="0"/>
          </a:p>
        </p:txBody>
      </p:sp>
      <p:sp>
        <p:nvSpPr>
          <p:cNvPr id="4" name="Marcador de Posição do Número do Diapositivo 3"/>
          <p:cNvSpPr>
            <a:spLocks noGrp="1"/>
          </p:cNvSpPr>
          <p:nvPr>
            <p:ph type="sldNum" sz="quarter" idx="12"/>
          </p:nvPr>
        </p:nvSpPr>
        <p:spPr/>
        <p:txBody>
          <a:bodyPr/>
          <a:lstStyle/>
          <a:p>
            <a:fld id="{6113E31D-E2AB-40D1-8B51-AFA5AFEF393A}" type="slidenum">
              <a:rPr lang="en-US" smtClean="0"/>
              <a:t>15</a:t>
            </a:fld>
            <a:endParaRPr lang="en-US" dirty="0"/>
          </a:p>
        </p:txBody>
      </p:sp>
    </p:spTree>
    <p:extLst>
      <p:ext uri="{BB962C8B-B14F-4D97-AF65-F5344CB8AC3E}">
        <p14:creationId xmlns:p14="http://schemas.microsoft.com/office/powerpoint/2010/main" val="3293790601"/>
      </p:ext>
    </p:extLst>
  </p:cSld>
  <p:clrMapOvr>
    <a:masterClrMapping/>
  </p:clrMapOvr>
  <mc:AlternateContent xmlns:mc="http://schemas.openxmlformats.org/markup-compatibility/2006" xmlns:p14="http://schemas.microsoft.com/office/powerpoint/2010/main">
    <mc:Choice Requires="p14">
      <p:transition spd="slow" p14:dur="2000" advTm="90140"/>
    </mc:Choice>
    <mc:Fallback xmlns="">
      <p:transition spd="slow" advTm="9014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dirty="0"/>
              <a:t>Research – knowledge base</a:t>
            </a:r>
          </a:p>
        </p:txBody>
      </p:sp>
      <p:sp>
        <p:nvSpPr>
          <p:cNvPr id="3" name="Marcador de Posição de Conteúdo 2"/>
          <p:cNvSpPr>
            <a:spLocks noGrp="1"/>
          </p:cNvSpPr>
          <p:nvPr>
            <p:ph idx="1"/>
          </p:nvPr>
        </p:nvSpPr>
        <p:spPr/>
        <p:txBody>
          <a:bodyPr>
            <a:normAutofit/>
          </a:bodyPr>
          <a:lstStyle/>
          <a:p>
            <a:pPr lvl="1">
              <a:buFont typeface="Wingdings" panose="05000000000000000000" pitchFamily="2" charset="2"/>
              <a:buChar char="§"/>
            </a:pPr>
            <a:endParaRPr lang="en-GB" dirty="0"/>
          </a:p>
          <a:p>
            <a:r>
              <a:rPr lang="en-GB" dirty="0"/>
              <a:t>Build a local knowledge-base with these details</a:t>
            </a:r>
          </a:p>
          <a:p>
            <a:pPr lvl="1">
              <a:buFont typeface="Wingdings" panose="05000000000000000000" pitchFamily="2" charset="2"/>
              <a:buChar char="§"/>
            </a:pPr>
            <a:r>
              <a:rPr lang="en-GB" dirty="0"/>
              <a:t>Web references</a:t>
            </a:r>
          </a:p>
          <a:p>
            <a:pPr lvl="1">
              <a:buFont typeface="Wingdings" panose="05000000000000000000" pitchFamily="2" charset="2"/>
              <a:buChar char="§"/>
            </a:pPr>
            <a:r>
              <a:rPr lang="en-GB" dirty="0"/>
              <a:t>Named Entities</a:t>
            </a:r>
          </a:p>
          <a:p>
            <a:pPr lvl="1">
              <a:buFont typeface="Wingdings" panose="05000000000000000000" pitchFamily="2" charset="2"/>
              <a:buChar char="§"/>
            </a:pPr>
            <a:r>
              <a:rPr lang="en-GB" dirty="0"/>
              <a:t>Terminology and ontologies</a:t>
            </a:r>
          </a:p>
          <a:p>
            <a:pPr marL="201168" lvl="1" indent="0">
              <a:buNone/>
            </a:pPr>
            <a:endParaRPr lang="en-GB" dirty="0"/>
          </a:p>
          <a:p>
            <a:pPr marL="0" indent="0">
              <a:buNone/>
            </a:pPr>
            <a:r>
              <a:rPr lang="en-GB" dirty="0"/>
              <a:t>Ownership issues</a:t>
            </a:r>
          </a:p>
          <a:p>
            <a:pPr lvl="1">
              <a:buFont typeface="Wingdings" panose="05000000000000000000" pitchFamily="2" charset="2"/>
              <a:buChar char="§"/>
            </a:pPr>
            <a:r>
              <a:rPr lang="en-GB" dirty="0"/>
              <a:t>Owned by the translator – empower and support translator’s specialisation</a:t>
            </a:r>
          </a:p>
          <a:p>
            <a:pPr lvl="1">
              <a:buFont typeface="Wingdings" panose="05000000000000000000" pitchFamily="2" charset="2"/>
              <a:buChar char="§"/>
            </a:pPr>
            <a:r>
              <a:rPr lang="en-GB" dirty="0"/>
              <a:t>Shared with the reviser or production team – useful to validate confidence in translator</a:t>
            </a:r>
          </a:p>
          <a:p>
            <a:pPr lvl="2">
              <a:buFont typeface="Wingdings" panose="05000000000000000000" pitchFamily="2" charset="2"/>
              <a:buChar char="§"/>
            </a:pPr>
            <a:r>
              <a:rPr lang="en-GB" sz="1800" dirty="0"/>
              <a:t>The more specialised the references, the more confidence in the translator</a:t>
            </a:r>
          </a:p>
        </p:txBody>
      </p:sp>
      <p:sp>
        <p:nvSpPr>
          <p:cNvPr id="4" name="Marcador de Posição do Número do Diapositivo 3"/>
          <p:cNvSpPr>
            <a:spLocks noGrp="1"/>
          </p:cNvSpPr>
          <p:nvPr>
            <p:ph type="sldNum" sz="quarter" idx="12"/>
          </p:nvPr>
        </p:nvSpPr>
        <p:spPr/>
        <p:txBody>
          <a:bodyPr/>
          <a:lstStyle/>
          <a:p>
            <a:fld id="{6113E31D-E2AB-40D1-8B51-AFA5AFEF393A}" type="slidenum">
              <a:rPr lang="en-US" smtClean="0"/>
              <a:t>16</a:t>
            </a:fld>
            <a:endParaRPr lang="en-US" dirty="0"/>
          </a:p>
        </p:txBody>
      </p:sp>
    </p:spTree>
    <p:extLst>
      <p:ext uri="{BB962C8B-B14F-4D97-AF65-F5344CB8AC3E}">
        <p14:creationId xmlns:p14="http://schemas.microsoft.com/office/powerpoint/2010/main" val="3125911996"/>
      </p:ext>
    </p:extLst>
  </p:cSld>
  <p:clrMapOvr>
    <a:masterClrMapping/>
  </p:clrMapOvr>
  <mc:AlternateContent xmlns:mc="http://schemas.openxmlformats.org/markup-compatibility/2006" xmlns:p14="http://schemas.microsoft.com/office/powerpoint/2010/main">
    <mc:Choice Requires="p14">
      <p:transition spd="slow" p14:dur="2000" advTm="39001"/>
    </mc:Choice>
    <mc:Fallback xmlns="">
      <p:transition spd="slow" advTm="39001"/>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noProof="0" dirty="0"/>
              <a:t>3) Writing/editing</a:t>
            </a:r>
          </a:p>
        </p:txBody>
      </p:sp>
      <p:sp>
        <p:nvSpPr>
          <p:cNvPr id="3" name="Marcador de Posição de Conteúdo 2"/>
          <p:cNvSpPr>
            <a:spLocks noGrp="1"/>
          </p:cNvSpPr>
          <p:nvPr>
            <p:ph idx="1"/>
          </p:nvPr>
        </p:nvSpPr>
        <p:spPr/>
        <p:txBody>
          <a:bodyPr/>
          <a:lstStyle/>
          <a:p>
            <a:r>
              <a:rPr lang="en-GB" noProof="0" dirty="0"/>
              <a:t>Translation</a:t>
            </a:r>
          </a:p>
          <a:p>
            <a:pPr lvl="1">
              <a:buFont typeface="Wingdings" panose="05000000000000000000" pitchFamily="2" charset="2"/>
              <a:buChar char="§"/>
            </a:pPr>
            <a:r>
              <a:rPr lang="en-GB" dirty="0"/>
              <a:t>Overwriting</a:t>
            </a:r>
          </a:p>
          <a:p>
            <a:pPr lvl="1">
              <a:buFont typeface="Wingdings" panose="05000000000000000000" pitchFamily="2" charset="2"/>
              <a:buChar char="§"/>
            </a:pPr>
            <a:r>
              <a:rPr lang="en-GB" noProof="0" dirty="0"/>
              <a:t>Predictive writing (typeahead)</a:t>
            </a:r>
          </a:p>
          <a:p>
            <a:r>
              <a:rPr lang="en-GB" noProof="0" dirty="0"/>
              <a:t>Post-editing based on four editing micro-tasks or actions</a:t>
            </a:r>
          </a:p>
          <a:p>
            <a:pPr lvl="1">
              <a:buFont typeface="Wingdings" panose="05000000000000000000" pitchFamily="2" charset="2"/>
              <a:buChar char="§"/>
            </a:pPr>
            <a:r>
              <a:rPr lang="en-GB" noProof="0" dirty="0"/>
              <a:t>Deleting</a:t>
            </a:r>
          </a:p>
          <a:p>
            <a:pPr lvl="1">
              <a:buFont typeface="Wingdings" panose="05000000000000000000" pitchFamily="2" charset="2"/>
              <a:buChar char="§"/>
            </a:pPr>
            <a:r>
              <a:rPr lang="en-GB" noProof="0" dirty="0"/>
              <a:t>Inserting</a:t>
            </a:r>
          </a:p>
          <a:p>
            <a:pPr lvl="1">
              <a:buFont typeface="Wingdings" panose="05000000000000000000" pitchFamily="2" charset="2"/>
              <a:buChar char="§"/>
            </a:pPr>
            <a:r>
              <a:rPr lang="en-GB" noProof="0" dirty="0"/>
              <a:t>Moving</a:t>
            </a:r>
          </a:p>
          <a:p>
            <a:pPr lvl="1">
              <a:buFont typeface="Wingdings" panose="05000000000000000000" pitchFamily="2" charset="2"/>
              <a:buChar char="§"/>
            </a:pPr>
            <a:r>
              <a:rPr lang="en-GB" noProof="0" dirty="0"/>
              <a:t>Replacing</a:t>
            </a:r>
          </a:p>
          <a:p>
            <a:r>
              <a:rPr lang="en-GB" dirty="0"/>
              <a:t>Support specifically these four actions</a:t>
            </a:r>
          </a:p>
          <a:p>
            <a:pPr lvl="1">
              <a:buFont typeface="Wingdings" panose="05000000000000000000" pitchFamily="2" charset="2"/>
              <a:buChar char="§"/>
            </a:pPr>
            <a:r>
              <a:rPr lang="en-GB" noProof="0" dirty="0"/>
              <a:t>Machine Learning used in Quality Estimation</a:t>
            </a:r>
          </a:p>
          <a:p>
            <a:pPr lvl="1">
              <a:buFont typeface="Wingdings" panose="05000000000000000000" pitchFamily="2" charset="2"/>
              <a:buChar char="§"/>
            </a:pPr>
            <a:r>
              <a:rPr lang="en-GB" dirty="0"/>
              <a:t>Present suggestions for the editing actions</a:t>
            </a:r>
            <a:endParaRPr lang="en-GB" noProof="0" dirty="0"/>
          </a:p>
        </p:txBody>
      </p:sp>
      <p:sp>
        <p:nvSpPr>
          <p:cNvPr id="7" name="Marcador de Posição do Número do Diapositivo 6"/>
          <p:cNvSpPr>
            <a:spLocks noGrp="1"/>
          </p:cNvSpPr>
          <p:nvPr>
            <p:ph type="sldNum" sz="quarter" idx="12"/>
          </p:nvPr>
        </p:nvSpPr>
        <p:spPr/>
        <p:txBody>
          <a:bodyPr/>
          <a:lstStyle/>
          <a:p>
            <a:fld id="{6113E31D-E2AB-40D1-8B51-AFA5AFEF393A}" type="slidenum">
              <a:rPr lang="en-US" smtClean="0"/>
              <a:t>17</a:t>
            </a:fld>
            <a:endParaRPr lang="en-US" dirty="0"/>
          </a:p>
        </p:txBody>
      </p:sp>
    </p:spTree>
    <p:custDataLst>
      <p:tags r:id="rId1"/>
    </p:custDataLst>
    <p:extLst>
      <p:ext uri="{BB962C8B-B14F-4D97-AF65-F5344CB8AC3E}">
        <p14:creationId xmlns:p14="http://schemas.microsoft.com/office/powerpoint/2010/main" val="1650022992"/>
      </p:ext>
    </p:extLst>
  </p:cSld>
  <p:clrMapOvr>
    <a:masterClrMapping/>
  </p:clrMapOvr>
  <mc:AlternateContent xmlns:mc="http://schemas.openxmlformats.org/markup-compatibility/2006" xmlns:p14="http://schemas.microsoft.com/office/powerpoint/2010/main">
    <mc:Choice Requires="p14">
      <p:transition spd="slow" p14:dur="2000" advTm="48562"/>
    </mc:Choice>
    <mc:Fallback xmlns="">
      <p:transition spd="slow" advTm="4856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913774" y="34331"/>
            <a:ext cx="10364451" cy="1596177"/>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dirty="0"/>
              <a:t>Interactive DELETION</a:t>
            </a:r>
          </a:p>
        </p:txBody>
      </p:sp>
      <p:sp>
        <p:nvSpPr>
          <p:cNvPr id="5" name="Marcador de Posição de Conteúdo 2"/>
          <p:cNvSpPr txBox="1">
            <a:spLocks/>
          </p:cNvSpPr>
          <p:nvPr/>
        </p:nvSpPr>
        <p:spPr>
          <a:xfrm>
            <a:off x="785758" y="1337900"/>
            <a:ext cx="10717394" cy="4631100"/>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en-US" dirty="0">
              <a:solidFill>
                <a:schemeClr val="tx1"/>
              </a:solidFill>
            </a:endParaRPr>
          </a:p>
          <a:p>
            <a:pPr marL="0" indent="0">
              <a:buFont typeface="Calibri" panose="020F0502020204030204" pitchFamily="34" charset="0"/>
              <a:buNone/>
            </a:pPr>
            <a:endParaRPr lang="en-US" dirty="0">
              <a:solidFill>
                <a:schemeClr val="tx1"/>
              </a:solidFill>
            </a:endParaRPr>
          </a:p>
          <a:p>
            <a:pPr marL="0" indent="0">
              <a:buFont typeface="Calibri" panose="020F0502020204030204" pitchFamily="34" charset="0"/>
              <a:buNone/>
            </a:pPr>
            <a:endParaRPr lang="en-US" dirty="0">
              <a:solidFill>
                <a:schemeClr val="tx1"/>
              </a:solidFill>
            </a:endParaRPr>
          </a:p>
          <a:p>
            <a:pPr marL="0" indent="0">
              <a:buFont typeface="Calibri" panose="020F0502020204030204" pitchFamily="34" charset="0"/>
              <a:buNone/>
            </a:pPr>
            <a:endParaRPr lang="en-US" dirty="0">
              <a:solidFill>
                <a:schemeClr val="tx1"/>
              </a:solidFill>
            </a:endParaRPr>
          </a:p>
          <a:p>
            <a:pPr marL="0" indent="0">
              <a:buFont typeface="Calibri" panose="020F0502020204030204" pitchFamily="34" charset="0"/>
              <a:buNone/>
            </a:pPr>
            <a:endParaRPr lang="en-US" dirty="0">
              <a:solidFill>
                <a:schemeClr val="tx1"/>
              </a:solidFill>
            </a:endParaRPr>
          </a:p>
          <a:p>
            <a:pPr marL="0" indent="0">
              <a:buFont typeface="Calibri" panose="020F0502020204030204" pitchFamily="34" charset="0"/>
              <a:buNone/>
            </a:pPr>
            <a:endParaRPr lang="en-US" dirty="0">
              <a:solidFill>
                <a:schemeClr val="tx1"/>
              </a:solidFill>
            </a:endParaRPr>
          </a:p>
          <a:p>
            <a:pPr marL="0" indent="0">
              <a:buFont typeface="Calibri" panose="020F0502020204030204" pitchFamily="34" charset="0"/>
              <a:buNone/>
            </a:pPr>
            <a:endParaRPr lang="en-US" dirty="0">
              <a:solidFill>
                <a:schemeClr val="tx1"/>
              </a:solidFill>
            </a:endParaRPr>
          </a:p>
          <a:p>
            <a:endParaRPr lang="en-US" dirty="0">
              <a:solidFill>
                <a:schemeClr val="tx1"/>
              </a:solidFill>
            </a:endParaRPr>
          </a:p>
          <a:p>
            <a:endParaRPr lang="en-US" dirty="0"/>
          </a:p>
          <a:p>
            <a:r>
              <a:rPr lang="en-US" dirty="0"/>
              <a:t>Learn “deletion” and suggest the same action in similar contexts</a:t>
            </a:r>
          </a:p>
          <a:p>
            <a:endParaRPr lang="en-US" dirty="0">
              <a:solidFill>
                <a:schemeClr val="tx1"/>
              </a:solidFill>
            </a:endParaRPr>
          </a:p>
        </p:txBody>
      </p:sp>
      <p:graphicFrame>
        <p:nvGraphicFramePr>
          <p:cNvPr id="6" name="Tabela 5"/>
          <p:cNvGraphicFramePr>
            <a:graphicFrameLocks noGrp="1"/>
          </p:cNvGraphicFramePr>
          <p:nvPr>
            <p:extLst>
              <p:ext uri="{D42A27DB-BD31-4B8C-83A1-F6EECF244321}">
                <p14:modId xmlns:p14="http://schemas.microsoft.com/office/powerpoint/2010/main" val="1379414329"/>
              </p:ext>
            </p:extLst>
          </p:nvPr>
        </p:nvGraphicFramePr>
        <p:xfrm>
          <a:off x="1194815" y="1935308"/>
          <a:ext cx="10195873" cy="2894097"/>
        </p:xfrm>
        <a:graphic>
          <a:graphicData uri="http://schemas.openxmlformats.org/drawingml/2006/table">
            <a:tbl>
              <a:tblPr firstRow="1" firstCol="1" bandRow="1">
                <a:tableStyleId>{5C22544A-7EE6-4342-B048-85BDC9FD1C3A}</a:tableStyleId>
              </a:tblPr>
              <a:tblGrid>
                <a:gridCol w="3563048">
                  <a:extLst>
                    <a:ext uri="{9D8B030D-6E8A-4147-A177-3AD203B41FA5}">
                      <a16:colId xmlns:a16="http://schemas.microsoft.com/office/drawing/2014/main" val="4132805584"/>
                    </a:ext>
                  </a:extLst>
                </a:gridCol>
                <a:gridCol w="3409799">
                  <a:extLst>
                    <a:ext uri="{9D8B030D-6E8A-4147-A177-3AD203B41FA5}">
                      <a16:colId xmlns:a16="http://schemas.microsoft.com/office/drawing/2014/main" val="2382575456"/>
                    </a:ext>
                  </a:extLst>
                </a:gridCol>
                <a:gridCol w="3223026">
                  <a:extLst>
                    <a:ext uri="{9D8B030D-6E8A-4147-A177-3AD203B41FA5}">
                      <a16:colId xmlns:a16="http://schemas.microsoft.com/office/drawing/2014/main" val="3825843733"/>
                    </a:ext>
                  </a:extLst>
                </a:gridCol>
              </a:tblGrid>
              <a:tr h="711987">
                <a:tc>
                  <a:txBody>
                    <a:bodyPr/>
                    <a:lstStyle/>
                    <a:p>
                      <a:pPr algn="ctr">
                        <a:spcAft>
                          <a:spcPts val="0"/>
                        </a:spcAft>
                      </a:pPr>
                      <a:r>
                        <a:rPr lang="en-GB" sz="1600" dirty="0">
                          <a:effectLst/>
                        </a:rPr>
                        <a:t>SOURCE</a:t>
                      </a:r>
                      <a:endParaRPr lang="pt-PT" sz="1600" dirty="0">
                        <a:effectLst/>
                        <a:latin typeface="Times New Roman" panose="02020603050405020304" pitchFamily="18" charset="0"/>
                        <a:ea typeface="PMingLiU"/>
                      </a:endParaRPr>
                    </a:p>
                  </a:txBody>
                  <a:tcPr marL="68580" marR="68580" marT="0" marB="0" anchor="ctr"/>
                </a:tc>
                <a:tc>
                  <a:txBody>
                    <a:bodyPr/>
                    <a:lstStyle/>
                    <a:p>
                      <a:pPr algn="ctr">
                        <a:spcAft>
                          <a:spcPts val="0"/>
                        </a:spcAft>
                      </a:pPr>
                      <a:r>
                        <a:rPr lang="en-GB" sz="1600" dirty="0">
                          <a:effectLst/>
                        </a:rPr>
                        <a:t>MT SUGGESTION</a:t>
                      </a:r>
                      <a:endParaRPr lang="pt-PT" sz="1600" dirty="0">
                        <a:effectLst/>
                        <a:latin typeface="Times New Roman" panose="02020603050405020304" pitchFamily="18" charset="0"/>
                        <a:ea typeface="PMingLiU"/>
                      </a:endParaRPr>
                    </a:p>
                  </a:txBody>
                  <a:tcPr marL="68580" marR="68580" marT="0" marB="0" anchor="ctr"/>
                </a:tc>
                <a:tc>
                  <a:txBody>
                    <a:bodyPr/>
                    <a:lstStyle/>
                    <a:p>
                      <a:pPr algn="ctr">
                        <a:spcAft>
                          <a:spcPts val="0"/>
                        </a:spcAft>
                      </a:pPr>
                      <a:r>
                        <a:rPr lang="en-GB" sz="1600" dirty="0">
                          <a:effectLst/>
                        </a:rPr>
                        <a:t>POST-EDITED </a:t>
                      </a:r>
                      <a:endParaRPr lang="pt-PT" sz="1600" dirty="0">
                        <a:effectLst/>
                        <a:latin typeface="Times New Roman" panose="02020603050405020304" pitchFamily="18" charset="0"/>
                        <a:ea typeface="PMingLiU"/>
                      </a:endParaRPr>
                    </a:p>
                  </a:txBody>
                  <a:tcPr marL="68580" marR="68580" marT="0" marB="0" anchor="ctr"/>
                </a:tc>
                <a:extLst>
                  <a:ext uri="{0D108BD9-81ED-4DB2-BD59-A6C34878D82A}">
                    <a16:rowId xmlns:a16="http://schemas.microsoft.com/office/drawing/2014/main" val="3272111492"/>
                  </a:ext>
                </a:extLst>
              </a:tr>
              <a:tr h="711987">
                <a:tc>
                  <a:txBody>
                    <a:bodyPr/>
                    <a:lstStyle/>
                    <a:p>
                      <a:pPr>
                        <a:spcAft>
                          <a:spcPts val="0"/>
                        </a:spcAft>
                      </a:pPr>
                      <a:r>
                        <a:rPr lang="en-GB" sz="1600" dirty="0">
                          <a:effectLst/>
                          <a:latin typeface="+mn-lt"/>
                          <a:ea typeface="PMingLiU"/>
                        </a:rPr>
                        <a:t>Acquire - to obtain possession of something</a:t>
                      </a:r>
                      <a:endParaRPr lang="pt-PT" sz="1600" dirty="0">
                        <a:effectLst/>
                        <a:latin typeface="+mn-lt"/>
                        <a:ea typeface="PMingLiU"/>
                      </a:endParaRPr>
                    </a:p>
                  </a:txBody>
                  <a:tcPr marL="68580" marR="68580" marT="0" marB="0"/>
                </a:tc>
                <a:tc>
                  <a:txBody>
                    <a:bodyPr/>
                    <a:lstStyle/>
                    <a:p>
                      <a:pPr>
                        <a:spcAft>
                          <a:spcPts val="0"/>
                        </a:spcAft>
                      </a:pPr>
                      <a:r>
                        <a:rPr lang="pt-PT" sz="1600" dirty="0">
                          <a:effectLst/>
                          <a:latin typeface="+mn-lt"/>
                          <a:ea typeface="PMingLiU"/>
                        </a:rPr>
                        <a:t>Adquirir - </a:t>
                      </a:r>
                      <a:r>
                        <a:rPr lang="pt-PT" sz="1600" b="1" dirty="0">
                          <a:solidFill>
                            <a:srgbClr val="FF0000"/>
                          </a:solidFill>
                          <a:effectLst/>
                          <a:latin typeface="+mn-lt"/>
                          <a:ea typeface="PMingLiU"/>
                        </a:rPr>
                        <a:t>para</a:t>
                      </a:r>
                      <a:r>
                        <a:rPr lang="pt-PT" sz="1600" dirty="0">
                          <a:effectLst/>
                          <a:latin typeface="+mn-lt"/>
                          <a:ea typeface="PMingLiU"/>
                        </a:rPr>
                        <a:t> obter a posse de algo</a:t>
                      </a:r>
                    </a:p>
                  </a:txBody>
                  <a:tcPr marL="68580" marR="68580" marT="0" marB="0"/>
                </a:tc>
                <a:tc>
                  <a:txBody>
                    <a:bodyPr/>
                    <a:lstStyle/>
                    <a:p>
                      <a:pPr>
                        <a:spcAft>
                          <a:spcPts val="0"/>
                        </a:spcAft>
                      </a:pPr>
                      <a:r>
                        <a:rPr lang="pt-PT" sz="1600">
                          <a:effectLst/>
                          <a:latin typeface="+mn-lt"/>
                          <a:ea typeface="PMingLiU"/>
                        </a:rPr>
                        <a:t>Adquirir - obter a posse de algo</a:t>
                      </a:r>
                    </a:p>
                  </a:txBody>
                  <a:tcPr marL="68580" marR="68580" marT="0" marB="0"/>
                </a:tc>
                <a:extLst>
                  <a:ext uri="{0D108BD9-81ED-4DB2-BD59-A6C34878D82A}">
                    <a16:rowId xmlns:a16="http://schemas.microsoft.com/office/drawing/2014/main" val="261359756"/>
                  </a:ext>
                </a:extLst>
              </a:tr>
              <a:tr h="758136">
                <a:tc>
                  <a:txBody>
                    <a:bodyPr/>
                    <a:lstStyle/>
                    <a:p>
                      <a:pPr>
                        <a:spcAft>
                          <a:spcPts val="0"/>
                        </a:spcAft>
                      </a:pPr>
                      <a:r>
                        <a:rPr lang="en-US" sz="1600" dirty="0">
                          <a:effectLst/>
                          <a:latin typeface="+mn-lt"/>
                          <a:ea typeface="PMingLiU"/>
                        </a:rPr>
                        <a:t>Align - to place something in an orderly position in relation to something else</a:t>
                      </a:r>
                      <a:endParaRPr lang="pt-PT" sz="1600" dirty="0">
                        <a:effectLst/>
                        <a:latin typeface="+mn-lt"/>
                        <a:ea typeface="PMingLiU"/>
                      </a:endParaRPr>
                    </a:p>
                  </a:txBody>
                  <a:tcPr marL="68580" marR="68580" marT="0" marB="0"/>
                </a:tc>
                <a:tc>
                  <a:txBody>
                    <a:bodyPr/>
                    <a:lstStyle/>
                    <a:p>
                      <a:pPr>
                        <a:spcAft>
                          <a:spcPts val="0"/>
                        </a:spcAft>
                      </a:pPr>
                      <a:r>
                        <a:rPr lang="pt-PT" sz="1600" dirty="0">
                          <a:effectLst/>
                          <a:latin typeface="+mn-lt"/>
                          <a:ea typeface="PMingLiU"/>
                        </a:rPr>
                        <a:t>Alinhar - </a:t>
                      </a:r>
                      <a:r>
                        <a:rPr lang="pt-PT" sz="1600" b="1" dirty="0">
                          <a:solidFill>
                            <a:srgbClr val="FF0000"/>
                          </a:solidFill>
                          <a:effectLst/>
                          <a:latin typeface="+mn-lt"/>
                          <a:ea typeface="PMingLiU"/>
                        </a:rPr>
                        <a:t>para</a:t>
                      </a:r>
                      <a:r>
                        <a:rPr lang="pt-PT" sz="1600" dirty="0">
                          <a:effectLst/>
                          <a:latin typeface="+mn-lt"/>
                          <a:ea typeface="PMingLiU"/>
                        </a:rPr>
                        <a:t> colocar algo em uma posição ordenada em relação a outra coisa</a:t>
                      </a:r>
                    </a:p>
                  </a:txBody>
                  <a:tcPr marL="68580" marR="68580" marT="0" marB="0"/>
                </a:tc>
                <a:tc>
                  <a:txBody>
                    <a:bodyPr/>
                    <a:lstStyle/>
                    <a:p>
                      <a:pPr>
                        <a:spcAft>
                          <a:spcPts val="0"/>
                        </a:spcAft>
                      </a:pPr>
                      <a:r>
                        <a:rPr lang="pt-PT" sz="1600" dirty="0">
                          <a:effectLst/>
                          <a:latin typeface="+mn-lt"/>
                          <a:ea typeface="PMingLiU"/>
                        </a:rPr>
                        <a:t>Alinhar - colocar algo em uma posição ordenada em relação a outra coisa</a:t>
                      </a:r>
                    </a:p>
                  </a:txBody>
                  <a:tcPr marL="68580" marR="68580" marT="0" marB="0"/>
                </a:tc>
                <a:extLst>
                  <a:ext uri="{0D108BD9-81ED-4DB2-BD59-A6C34878D82A}">
                    <a16:rowId xmlns:a16="http://schemas.microsoft.com/office/drawing/2014/main" val="2615057678"/>
                  </a:ext>
                </a:extLst>
              </a:tr>
              <a:tr h="711987">
                <a:tc>
                  <a:txBody>
                    <a:bodyPr/>
                    <a:lstStyle/>
                    <a:p>
                      <a:pPr>
                        <a:spcAft>
                          <a:spcPts val="0"/>
                        </a:spcAft>
                      </a:pPr>
                      <a:r>
                        <a:rPr lang="en-US" sz="1600" dirty="0">
                          <a:effectLst/>
                          <a:latin typeface="+mn-lt"/>
                          <a:ea typeface="PMingLiU"/>
                        </a:rPr>
                        <a:t>Allocate - to divide something between different people or projects</a:t>
                      </a:r>
                      <a:endParaRPr lang="pt-PT" sz="1600" dirty="0">
                        <a:effectLst/>
                        <a:latin typeface="+mn-lt"/>
                        <a:ea typeface="PMingLiU"/>
                      </a:endParaRPr>
                    </a:p>
                  </a:txBody>
                  <a:tcPr marL="68580" marR="68580" marT="0" marB="0"/>
                </a:tc>
                <a:tc>
                  <a:txBody>
                    <a:bodyPr/>
                    <a:lstStyle/>
                    <a:p>
                      <a:pPr>
                        <a:spcAft>
                          <a:spcPts val="0"/>
                        </a:spcAft>
                      </a:pPr>
                      <a:r>
                        <a:rPr lang="pt-PT" sz="1600" dirty="0">
                          <a:effectLst/>
                          <a:latin typeface="+mn-lt"/>
                          <a:ea typeface="PMingLiU"/>
                        </a:rPr>
                        <a:t>Alocar - </a:t>
                      </a:r>
                      <a:r>
                        <a:rPr lang="pt-PT" sz="1600" b="1" dirty="0">
                          <a:solidFill>
                            <a:srgbClr val="FF0000"/>
                          </a:solidFill>
                          <a:effectLst/>
                          <a:latin typeface="+mn-lt"/>
                          <a:ea typeface="PMingLiU"/>
                        </a:rPr>
                        <a:t>para</a:t>
                      </a:r>
                      <a:r>
                        <a:rPr lang="pt-PT" sz="1600" dirty="0">
                          <a:effectLst/>
                          <a:latin typeface="+mn-lt"/>
                          <a:ea typeface="PMingLiU"/>
                        </a:rPr>
                        <a:t> dividir algo entre diferentes pessoas ou projetos</a:t>
                      </a:r>
                    </a:p>
                  </a:txBody>
                  <a:tcPr marL="68580" marR="68580" marT="0" marB="0"/>
                </a:tc>
                <a:tc>
                  <a:txBody>
                    <a:bodyPr/>
                    <a:lstStyle/>
                    <a:p>
                      <a:pPr>
                        <a:spcAft>
                          <a:spcPts val="0"/>
                        </a:spcAft>
                      </a:pPr>
                      <a:r>
                        <a:rPr lang="pt-PT" sz="1600" dirty="0">
                          <a:effectLst/>
                          <a:latin typeface="+mn-lt"/>
                          <a:ea typeface="PMingLiU"/>
                        </a:rPr>
                        <a:t>Alocar - dividir algo entre diferentes pessoas ou projetos</a:t>
                      </a:r>
                    </a:p>
                  </a:txBody>
                  <a:tcPr marL="68580" marR="68580" marT="0" marB="0"/>
                </a:tc>
                <a:extLst>
                  <a:ext uri="{0D108BD9-81ED-4DB2-BD59-A6C34878D82A}">
                    <a16:rowId xmlns:a16="http://schemas.microsoft.com/office/drawing/2014/main" val="165369774"/>
                  </a:ext>
                </a:extLst>
              </a:tr>
            </a:tbl>
          </a:graphicData>
        </a:graphic>
      </p:graphicFrame>
      <p:sp>
        <p:nvSpPr>
          <p:cNvPr id="7" name="Marcador de Posição do Número do Diapositivo 6"/>
          <p:cNvSpPr>
            <a:spLocks noGrp="1"/>
          </p:cNvSpPr>
          <p:nvPr>
            <p:ph type="sldNum" sz="quarter" idx="12"/>
          </p:nvPr>
        </p:nvSpPr>
        <p:spPr/>
        <p:txBody>
          <a:bodyPr/>
          <a:lstStyle/>
          <a:p>
            <a:fld id="{6113E31D-E2AB-40D1-8B51-AFA5AFEF393A}" type="slidenum">
              <a:rPr lang="en-US" smtClean="0"/>
              <a:t>18</a:t>
            </a:fld>
            <a:endParaRPr lang="en-US" dirty="0"/>
          </a:p>
        </p:txBody>
      </p:sp>
    </p:spTree>
    <p:custDataLst>
      <p:tags r:id="rId1"/>
    </p:custDataLst>
    <p:extLst>
      <p:ext uri="{BB962C8B-B14F-4D97-AF65-F5344CB8AC3E}">
        <p14:creationId xmlns:p14="http://schemas.microsoft.com/office/powerpoint/2010/main" val="657968239"/>
      </p:ext>
    </p:extLst>
  </p:cSld>
  <p:clrMapOvr>
    <a:masterClrMapping/>
  </p:clrMapOvr>
  <mc:AlternateContent xmlns:mc="http://schemas.openxmlformats.org/markup-compatibility/2006" xmlns:p14="http://schemas.microsoft.com/office/powerpoint/2010/main">
    <mc:Choice Requires="p14">
      <p:transition spd="slow" p14:dur="2000" advTm="42609"/>
    </mc:Choice>
    <mc:Fallback xmlns="">
      <p:transition spd="slow" advTm="42609"/>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1029121" y="0"/>
            <a:ext cx="10364451" cy="1596177"/>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dirty="0"/>
              <a:t>Interactive INSERTION</a:t>
            </a:r>
          </a:p>
        </p:txBody>
      </p:sp>
      <p:sp>
        <p:nvSpPr>
          <p:cNvPr id="5" name="Marcador de Posição de Conteúdo 2"/>
          <p:cNvSpPr txBox="1">
            <a:spLocks/>
          </p:cNvSpPr>
          <p:nvPr/>
        </p:nvSpPr>
        <p:spPr>
          <a:xfrm>
            <a:off x="679226" y="1219582"/>
            <a:ext cx="11064240" cy="5320918"/>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en-US" dirty="0">
              <a:solidFill>
                <a:srgbClr val="0070C0"/>
              </a:solidFill>
            </a:endParaRPr>
          </a:p>
          <a:p>
            <a:pPr marL="0" indent="0">
              <a:buFont typeface="Calibri" panose="020F0502020204030204" pitchFamily="34" charset="0"/>
              <a:buNone/>
            </a:pPr>
            <a:endParaRPr lang="en-US" dirty="0">
              <a:solidFill>
                <a:srgbClr val="0070C0"/>
              </a:solidFill>
            </a:endParaRPr>
          </a:p>
          <a:p>
            <a:pPr marL="0" indent="0">
              <a:buFont typeface="Calibri" panose="020F0502020204030204" pitchFamily="34" charset="0"/>
              <a:buNone/>
            </a:pPr>
            <a:endParaRPr lang="en-US" dirty="0">
              <a:solidFill>
                <a:srgbClr val="0070C0"/>
              </a:solidFill>
            </a:endParaRPr>
          </a:p>
          <a:p>
            <a:pPr marL="0" indent="0">
              <a:buFont typeface="Calibri" panose="020F0502020204030204" pitchFamily="34" charset="0"/>
              <a:buNone/>
            </a:pPr>
            <a:endParaRPr lang="en-US" dirty="0">
              <a:solidFill>
                <a:srgbClr val="0070C0"/>
              </a:solidFill>
            </a:endParaRPr>
          </a:p>
          <a:p>
            <a:pPr marL="0" indent="0">
              <a:buFont typeface="Calibri" panose="020F0502020204030204" pitchFamily="34" charset="0"/>
              <a:buNone/>
            </a:pPr>
            <a:endParaRPr lang="en-US" dirty="0">
              <a:solidFill>
                <a:srgbClr val="0070C0"/>
              </a:solidFill>
            </a:endParaRPr>
          </a:p>
          <a:p>
            <a:pPr marL="0" indent="0">
              <a:buFont typeface="Calibri" panose="020F0502020204030204" pitchFamily="34" charset="0"/>
              <a:buNone/>
            </a:pPr>
            <a:endParaRPr lang="en-US" dirty="0">
              <a:solidFill>
                <a:srgbClr val="0070C0"/>
              </a:solidFill>
            </a:endParaRPr>
          </a:p>
          <a:p>
            <a:pPr marL="0" indent="0">
              <a:buFont typeface="Calibri" panose="020F0502020204030204" pitchFamily="34" charset="0"/>
              <a:buNone/>
            </a:pPr>
            <a:endParaRPr lang="en-US" dirty="0">
              <a:solidFill>
                <a:srgbClr val="0070C0"/>
              </a:solidFill>
            </a:endParaRPr>
          </a:p>
          <a:p>
            <a:endParaRPr lang="en-US" dirty="0">
              <a:solidFill>
                <a:srgbClr val="0070C0"/>
              </a:solidFill>
            </a:endParaRPr>
          </a:p>
          <a:p>
            <a:endParaRPr lang="en-US" dirty="0">
              <a:solidFill>
                <a:srgbClr val="0070C0"/>
              </a:solidFill>
            </a:endParaRPr>
          </a:p>
          <a:p>
            <a:r>
              <a:rPr lang="en-US" dirty="0"/>
              <a:t>Learn “insertion” and suggest the same action in similar contexts</a:t>
            </a:r>
          </a:p>
        </p:txBody>
      </p:sp>
      <p:graphicFrame>
        <p:nvGraphicFramePr>
          <p:cNvPr id="6" name="Tabela 5"/>
          <p:cNvGraphicFramePr>
            <a:graphicFrameLocks noGrp="1"/>
          </p:cNvGraphicFramePr>
          <p:nvPr>
            <p:extLst>
              <p:ext uri="{D42A27DB-BD31-4B8C-83A1-F6EECF244321}">
                <p14:modId xmlns:p14="http://schemas.microsoft.com/office/powerpoint/2010/main" val="1023535267"/>
              </p:ext>
            </p:extLst>
          </p:nvPr>
        </p:nvGraphicFramePr>
        <p:xfrm>
          <a:off x="1255888" y="1944739"/>
          <a:ext cx="9910915" cy="2871020"/>
        </p:xfrm>
        <a:graphic>
          <a:graphicData uri="http://schemas.openxmlformats.org/drawingml/2006/table">
            <a:tbl>
              <a:tblPr firstRow="1" firstCol="1" bandRow="1">
                <a:tableStyleId>{5C22544A-7EE6-4342-B048-85BDC9FD1C3A}</a:tableStyleId>
              </a:tblPr>
              <a:tblGrid>
                <a:gridCol w="3166510">
                  <a:extLst>
                    <a:ext uri="{9D8B030D-6E8A-4147-A177-3AD203B41FA5}">
                      <a16:colId xmlns:a16="http://schemas.microsoft.com/office/drawing/2014/main" val="4132805584"/>
                    </a:ext>
                  </a:extLst>
                </a:gridCol>
                <a:gridCol w="3619440">
                  <a:extLst>
                    <a:ext uri="{9D8B030D-6E8A-4147-A177-3AD203B41FA5}">
                      <a16:colId xmlns:a16="http://schemas.microsoft.com/office/drawing/2014/main" val="2382575456"/>
                    </a:ext>
                  </a:extLst>
                </a:gridCol>
                <a:gridCol w="3124965">
                  <a:extLst>
                    <a:ext uri="{9D8B030D-6E8A-4147-A177-3AD203B41FA5}">
                      <a16:colId xmlns:a16="http://schemas.microsoft.com/office/drawing/2014/main" val="3825843733"/>
                    </a:ext>
                  </a:extLst>
                </a:gridCol>
              </a:tblGrid>
              <a:tr h="717755">
                <a:tc>
                  <a:txBody>
                    <a:bodyPr/>
                    <a:lstStyle/>
                    <a:p>
                      <a:pPr algn="ctr">
                        <a:spcAft>
                          <a:spcPts val="0"/>
                        </a:spcAft>
                      </a:pPr>
                      <a:r>
                        <a:rPr lang="en-GB" sz="1600" dirty="0">
                          <a:effectLst/>
                        </a:rPr>
                        <a:t>SOURCE</a:t>
                      </a:r>
                      <a:endParaRPr lang="pt-PT" sz="1600" dirty="0">
                        <a:effectLst/>
                        <a:latin typeface="Times New Roman" panose="02020603050405020304" pitchFamily="18" charset="0"/>
                        <a:ea typeface="PMingLiU"/>
                      </a:endParaRPr>
                    </a:p>
                  </a:txBody>
                  <a:tcPr marL="68580" marR="68580" marT="0" marB="0" anchor="ctr"/>
                </a:tc>
                <a:tc>
                  <a:txBody>
                    <a:bodyPr/>
                    <a:lstStyle/>
                    <a:p>
                      <a:pPr algn="ctr">
                        <a:spcAft>
                          <a:spcPts val="0"/>
                        </a:spcAft>
                      </a:pPr>
                      <a:r>
                        <a:rPr lang="en-GB" sz="1600" dirty="0">
                          <a:effectLst/>
                        </a:rPr>
                        <a:t>MT SUGGESTION</a:t>
                      </a:r>
                      <a:endParaRPr lang="pt-PT" sz="1600" dirty="0">
                        <a:effectLst/>
                        <a:latin typeface="Times New Roman" panose="02020603050405020304" pitchFamily="18" charset="0"/>
                        <a:ea typeface="PMingLiU"/>
                      </a:endParaRPr>
                    </a:p>
                  </a:txBody>
                  <a:tcPr marL="68580" marR="68580" marT="0" marB="0" anchor="ctr"/>
                </a:tc>
                <a:tc>
                  <a:txBody>
                    <a:bodyPr/>
                    <a:lstStyle/>
                    <a:p>
                      <a:pPr algn="ctr">
                        <a:spcAft>
                          <a:spcPts val="0"/>
                        </a:spcAft>
                      </a:pPr>
                      <a:r>
                        <a:rPr lang="en-GB" sz="1600" dirty="0">
                          <a:effectLst/>
                        </a:rPr>
                        <a:t>POST-EDITED </a:t>
                      </a:r>
                      <a:endParaRPr lang="pt-PT" sz="1600" dirty="0">
                        <a:effectLst/>
                        <a:latin typeface="Times New Roman" panose="02020603050405020304" pitchFamily="18" charset="0"/>
                        <a:ea typeface="PMingLiU"/>
                      </a:endParaRPr>
                    </a:p>
                  </a:txBody>
                  <a:tcPr marL="68580" marR="68580" marT="0" marB="0" anchor="ctr"/>
                </a:tc>
                <a:extLst>
                  <a:ext uri="{0D108BD9-81ED-4DB2-BD59-A6C34878D82A}">
                    <a16:rowId xmlns:a16="http://schemas.microsoft.com/office/drawing/2014/main" val="3272111492"/>
                  </a:ext>
                </a:extLst>
              </a:tr>
              <a:tr h="717755">
                <a:tc>
                  <a:txBody>
                    <a:bodyPr/>
                    <a:lstStyle/>
                    <a:p>
                      <a:pPr>
                        <a:spcAft>
                          <a:spcPts val="0"/>
                        </a:spcAft>
                      </a:pPr>
                      <a:r>
                        <a:rPr lang="en-GB" sz="1600" dirty="0">
                          <a:effectLst/>
                        </a:rPr>
                        <a:t>User Name/ID</a:t>
                      </a:r>
                      <a:endParaRPr lang="pt-PT" sz="1600" dirty="0">
                        <a:effectLst/>
                        <a:latin typeface="Times New Roman" panose="02020603050405020304" pitchFamily="18" charset="0"/>
                        <a:ea typeface="PMingLiU"/>
                      </a:endParaRPr>
                    </a:p>
                  </a:txBody>
                  <a:tcPr marL="68580" marR="68580" marT="0" marB="0" anchor="ctr"/>
                </a:tc>
                <a:tc>
                  <a:txBody>
                    <a:bodyPr/>
                    <a:lstStyle/>
                    <a:p>
                      <a:pPr>
                        <a:spcAft>
                          <a:spcPts val="0"/>
                        </a:spcAft>
                      </a:pPr>
                      <a:r>
                        <a:rPr lang="pt-PT" sz="1600" dirty="0">
                          <a:effectLst/>
                        </a:rPr>
                        <a:t>Nome de utilizador</a:t>
                      </a:r>
                      <a:endParaRPr lang="pt-PT" sz="1600" dirty="0">
                        <a:effectLst/>
                        <a:latin typeface="Times New Roman" panose="02020603050405020304" pitchFamily="18" charset="0"/>
                        <a:ea typeface="PMingLiU"/>
                      </a:endParaRPr>
                    </a:p>
                  </a:txBody>
                  <a:tcPr marL="68580" marR="68580" marT="0" marB="0" anchor="ctr"/>
                </a:tc>
                <a:tc>
                  <a:txBody>
                    <a:bodyPr/>
                    <a:lstStyle/>
                    <a:p>
                      <a:pPr>
                        <a:spcAft>
                          <a:spcPts val="0"/>
                        </a:spcAft>
                      </a:pPr>
                      <a:r>
                        <a:rPr lang="pt-PT" sz="1600" dirty="0">
                          <a:effectLst/>
                        </a:rPr>
                        <a:t>Nome</a:t>
                      </a:r>
                      <a:r>
                        <a:rPr lang="pt-PT" sz="1600" b="1" dirty="0">
                          <a:solidFill>
                            <a:srgbClr val="FF0000"/>
                          </a:solidFill>
                          <a:effectLst/>
                        </a:rPr>
                        <a:t>/ID</a:t>
                      </a:r>
                      <a:r>
                        <a:rPr lang="pt-PT" sz="1600" dirty="0">
                          <a:effectLst/>
                        </a:rPr>
                        <a:t> de utilizador</a:t>
                      </a:r>
                      <a:endParaRPr lang="pt-PT" sz="1600" dirty="0">
                        <a:effectLst/>
                        <a:latin typeface="Times New Roman" panose="02020603050405020304" pitchFamily="18" charset="0"/>
                        <a:ea typeface="PMingLiU"/>
                      </a:endParaRPr>
                    </a:p>
                  </a:txBody>
                  <a:tcPr marL="68580" marR="68580" marT="0" marB="0" anchor="ctr"/>
                </a:tc>
                <a:extLst>
                  <a:ext uri="{0D108BD9-81ED-4DB2-BD59-A6C34878D82A}">
                    <a16:rowId xmlns:a16="http://schemas.microsoft.com/office/drawing/2014/main" val="261359756"/>
                  </a:ext>
                </a:extLst>
              </a:tr>
              <a:tr h="717755">
                <a:tc>
                  <a:txBody>
                    <a:bodyPr/>
                    <a:lstStyle/>
                    <a:p>
                      <a:pPr>
                        <a:spcAft>
                          <a:spcPts val="0"/>
                        </a:spcAft>
                      </a:pPr>
                      <a:r>
                        <a:rPr lang="en-GB" sz="1600" dirty="0">
                          <a:effectLst/>
                        </a:rPr>
                        <a:t>Patient Name/ID</a:t>
                      </a:r>
                      <a:endParaRPr lang="pt-PT" sz="1600" dirty="0">
                        <a:effectLst/>
                        <a:latin typeface="Times New Roman" panose="02020603050405020304" pitchFamily="18" charset="0"/>
                        <a:ea typeface="PMingLiU"/>
                      </a:endParaRPr>
                    </a:p>
                  </a:txBody>
                  <a:tcPr marL="68580" marR="68580" marT="0" marB="0" anchor="ctr"/>
                </a:tc>
                <a:tc>
                  <a:txBody>
                    <a:bodyPr/>
                    <a:lstStyle/>
                    <a:p>
                      <a:pPr>
                        <a:spcAft>
                          <a:spcPts val="0"/>
                        </a:spcAft>
                      </a:pPr>
                      <a:r>
                        <a:rPr lang="pt-PT" sz="1600" dirty="0">
                          <a:effectLst/>
                        </a:rPr>
                        <a:t>Nome do paciente</a:t>
                      </a:r>
                      <a:endParaRPr lang="pt-PT" sz="1600" dirty="0">
                        <a:effectLst/>
                        <a:latin typeface="Times New Roman" panose="02020603050405020304" pitchFamily="18" charset="0"/>
                        <a:ea typeface="PMingLiU"/>
                      </a:endParaRPr>
                    </a:p>
                  </a:txBody>
                  <a:tcPr marL="68580" marR="68580" marT="0" marB="0" anchor="ctr"/>
                </a:tc>
                <a:tc>
                  <a:txBody>
                    <a:bodyPr/>
                    <a:lstStyle/>
                    <a:p>
                      <a:pPr>
                        <a:spcAft>
                          <a:spcPts val="0"/>
                        </a:spcAft>
                      </a:pPr>
                      <a:r>
                        <a:rPr lang="pt-PT" sz="1600" dirty="0">
                          <a:effectLst/>
                        </a:rPr>
                        <a:t>Nome</a:t>
                      </a:r>
                      <a:r>
                        <a:rPr lang="pt-PT" sz="1600" b="1" dirty="0">
                          <a:solidFill>
                            <a:srgbClr val="FF0000"/>
                          </a:solidFill>
                          <a:effectLst/>
                        </a:rPr>
                        <a:t>/ID</a:t>
                      </a:r>
                      <a:r>
                        <a:rPr lang="pt-PT" sz="1600" dirty="0">
                          <a:effectLst/>
                        </a:rPr>
                        <a:t> do paciente</a:t>
                      </a:r>
                      <a:endParaRPr lang="pt-PT" sz="1600" dirty="0">
                        <a:effectLst/>
                        <a:latin typeface="Times New Roman" panose="02020603050405020304" pitchFamily="18" charset="0"/>
                        <a:ea typeface="PMingLiU"/>
                      </a:endParaRPr>
                    </a:p>
                  </a:txBody>
                  <a:tcPr marL="68580" marR="68580" marT="0" marB="0" anchor="ctr"/>
                </a:tc>
                <a:extLst>
                  <a:ext uri="{0D108BD9-81ED-4DB2-BD59-A6C34878D82A}">
                    <a16:rowId xmlns:a16="http://schemas.microsoft.com/office/drawing/2014/main" val="2615057678"/>
                  </a:ext>
                </a:extLst>
              </a:tr>
              <a:tr h="717755">
                <a:tc>
                  <a:txBody>
                    <a:bodyPr/>
                    <a:lstStyle/>
                    <a:p>
                      <a:pPr>
                        <a:spcAft>
                          <a:spcPts val="0"/>
                        </a:spcAft>
                      </a:pPr>
                      <a:r>
                        <a:rPr lang="en-GB" sz="1600" dirty="0">
                          <a:effectLst/>
                        </a:rPr>
                        <a:t>Item Name/ID</a:t>
                      </a:r>
                      <a:endParaRPr lang="pt-PT" sz="1600" dirty="0">
                        <a:effectLst/>
                        <a:latin typeface="Times New Roman" panose="02020603050405020304" pitchFamily="18" charset="0"/>
                        <a:ea typeface="PMingLiU"/>
                      </a:endParaRPr>
                    </a:p>
                  </a:txBody>
                  <a:tcPr marL="68580" marR="68580" marT="0" marB="0" anchor="ctr"/>
                </a:tc>
                <a:tc>
                  <a:txBody>
                    <a:bodyPr/>
                    <a:lstStyle/>
                    <a:p>
                      <a:pPr>
                        <a:spcAft>
                          <a:spcPts val="0"/>
                        </a:spcAft>
                      </a:pPr>
                      <a:r>
                        <a:rPr lang="pt-PT" sz="1600" dirty="0">
                          <a:effectLst/>
                        </a:rPr>
                        <a:t>Nome do item</a:t>
                      </a:r>
                      <a:endParaRPr lang="pt-PT" sz="1600" dirty="0">
                        <a:effectLst/>
                        <a:latin typeface="Times New Roman" panose="02020603050405020304" pitchFamily="18" charset="0"/>
                        <a:ea typeface="PMingLiU"/>
                      </a:endParaRPr>
                    </a:p>
                  </a:txBody>
                  <a:tcPr marL="68580" marR="68580" marT="0" marB="0" anchor="ctr"/>
                </a:tc>
                <a:tc>
                  <a:txBody>
                    <a:bodyPr/>
                    <a:lstStyle/>
                    <a:p>
                      <a:pPr>
                        <a:spcAft>
                          <a:spcPts val="0"/>
                        </a:spcAft>
                      </a:pPr>
                      <a:r>
                        <a:rPr lang="pt-PT" sz="1600" dirty="0">
                          <a:effectLst/>
                        </a:rPr>
                        <a:t>Nome</a:t>
                      </a:r>
                      <a:r>
                        <a:rPr lang="pt-PT" sz="1600" b="1" dirty="0">
                          <a:solidFill>
                            <a:srgbClr val="FF0000"/>
                          </a:solidFill>
                          <a:effectLst/>
                        </a:rPr>
                        <a:t>/ID</a:t>
                      </a:r>
                      <a:r>
                        <a:rPr lang="pt-PT" sz="1600" dirty="0">
                          <a:effectLst/>
                        </a:rPr>
                        <a:t> do item</a:t>
                      </a:r>
                      <a:endParaRPr lang="pt-PT" sz="1600" dirty="0">
                        <a:effectLst/>
                        <a:latin typeface="Times New Roman" panose="02020603050405020304" pitchFamily="18" charset="0"/>
                        <a:ea typeface="PMingLiU"/>
                      </a:endParaRPr>
                    </a:p>
                  </a:txBody>
                  <a:tcPr marL="68580" marR="68580" marT="0" marB="0" anchor="ctr"/>
                </a:tc>
                <a:extLst>
                  <a:ext uri="{0D108BD9-81ED-4DB2-BD59-A6C34878D82A}">
                    <a16:rowId xmlns:a16="http://schemas.microsoft.com/office/drawing/2014/main" val="165369774"/>
                  </a:ext>
                </a:extLst>
              </a:tr>
            </a:tbl>
          </a:graphicData>
        </a:graphic>
      </p:graphicFrame>
      <p:sp>
        <p:nvSpPr>
          <p:cNvPr id="7" name="Marcador de Posição do Número do Diapositivo 6"/>
          <p:cNvSpPr>
            <a:spLocks noGrp="1"/>
          </p:cNvSpPr>
          <p:nvPr>
            <p:ph type="sldNum" sz="quarter" idx="12"/>
          </p:nvPr>
        </p:nvSpPr>
        <p:spPr/>
        <p:txBody>
          <a:bodyPr/>
          <a:lstStyle/>
          <a:p>
            <a:fld id="{6113E31D-E2AB-40D1-8B51-AFA5AFEF393A}" type="slidenum">
              <a:rPr lang="en-US" smtClean="0"/>
              <a:t>19</a:t>
            </a:fld>
            <a:endParaRPr lang="en-US" dirty="0"/>
          </a:p>
        </p:txBody>
      </p:sp>
    </p:spTree>
    <p:extLst>
      <p:ext uri="{BB962C8B-B14F-4D97-AF65-F5344CB8AC3E}">
        <p14:creationId xmlns:p14="http://schemas.microsoft.com/office/powerpoint/2010/main" val="939616498"/>
      </p:ext>
    </p:extLst>
  </p:cSld>
  <p:clrMapOvr>
    <a:masterClrMapping/>
  </p:clrMapOvr>
  <mc:AlternateContent xmlns:mc="http://schemas.openxmlformats.org/markup-compatibility/2006" xmlns:p14="http://schemas.microsoft.com/office/powerpoint/2010/main">
    <mc:Choice Requires="p14">
      <p:transition spd="slow" p14:dur="2000" advTm="15880"/>
    </mc:Choice>
    <mc:Fallback xmlns="">
      <p:transition spd="slow" advTm="1588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pt-PT" sz="4800" dirty="0"/>
              <a:t>CAT – Computer-Assisted Translation</a:t>
            </a:r>
            <a:br>
              <a:rPr lang="pt-PT" sz="4800" dirty="0"/>
            </a:br>
            <a:br>
              <a:rPr lang="pt-PT" sz="4800" dirty="0"/>
            </a:br>
            <a:r>
              <a:rPr lang="pt-PT" sz="4800" dirty="0"/>
              <a:t>KAT – Knowledge-Assisted Translation</a:t>
            </a:r>
          </a:p>
        </p:txBody>
      </p:sp>
    </p:spTree>
    <p:extLst>
      <p:ext uri="{BB962C8B-B14F-4D97-AF65-F5344CB8AC3E}">
        <p14:creationId xmlns:p14="http://schemas.microsoft.com/office/powerpoint/2010/main" val="38785503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017405" y="0"/>
            <a:ext cx="10364451" cy="1596177"/>
          </a:xfrm>
        </p:spPr>
        <p:txBody>
          <a:bodyPr/>
          <a:lstStyle/>
          <a:p>
            <a:r>
              <a:rPr lang="en-GB" dirty="0"/>
              <a:t>Interactive MOVEMENT</a:t>
            </a:r>
          </a:p>
        </p:txBody>
      </p:sp>
      <p:sp>
        <p:nvSpPr>
          <p:cNvPr id="5" name="Marcador de Posição de Conteúdo 2"/>
          <p:cNvSpPr>
            <a:spLocks noGrp="1"/>
          </p:cNvSpPr>
          <p:nvPr>
            <p:ph sz="quarter" idx="4294967295"/>
          </p:nvPr>
        </p:nvSpPr>
        <p:spPr>
          <a:xfrm>
            <a:off x="731518" y="1310544"/>
            <a:ext cx="10936223" cy="5547456"/>
          </a:xfrm>
          <a:prstGeom prst="rect">
            <a:avLst/>
          </a:prstGeom>
        </p:spPr>
        <p:txBody>
          <a:bodyPr>
            <a:normAutofit/>
          </a:bodyPr>
          <a:lstStyle/>
          <a:p>
            <a:pPr marL="0" indent="0">
              <a:buNone/>
            </a:pPr>
            <a:endParaRPr lang="en-GB" dirty="0">
              <a:solidFill>
                <a:srgbClr val="0070C0"/>
              </a:solidFill>
            </a:endParaRPr>
          </a:p>
          <a:p>
            <a:pPr marL="0" indent="0">
              <a:buNone/>
            </a:pPr>
            <a:endParaRPr lang="en-GB" noProof="0" dirty="0">
              <a:solidFill>
                <a:srgbClr val="0070C0"/>
              </a:solidFill>
            </a:endParaRPr>
          </a:p>
          <a:p>
            <a:pPr marL="0" indent="0">
              <a:buNone/>
            </a:pPr>
            <a:endParaRPr lang="en-GB" dirty="0">
              <a:solidFill>
                <a:srgbClr val="0070C0"/>
              </a:solidFill>
            </a:endParaRPr>
          </a:p>
          <a:p>
            <a:pPr marL="0" indent="0">
              <a:buNone/>
            </a:pPr>
            <a:endParaRPr lang="en-GB" noProof="0" dirty="0">
              <a:solidFill>
                <a:srgbClr val="0070C0"/>
              </a:solidFill>
            </a:endParaRPr>
          </a:p>
          <a:p>
            <a:pPr marL="0" indent="0">
              <a:buNone/>
            </a:pPr>
            <a:endParaRPr lang="en-GB" dirty="0">
              <a:solidFill>
                <a:srgbClr val="0070C0"/>
              </a:solidFill>
            </a:endParaRPr>
          </a:p>
          <a:p>
            <a:pPr marL="0" indent="0">
              <a:buNone/>
            </a:pPr>
            <a:endParaRPr lang="en-GB" noProof="0" dirty="0">
              <a:solidFill>
                <a:srgbClr val="0070C0"/>
              </a:solidFill>
            </a:endParaRPr>
          </a:p>
          <a:p>
            <a:pPr marL="0" indent="0">
              <a:buNone/>
            </a:pPr>
            <a:endParaRPr lang="en-GB" noProof="0" dirty="0">
              <a:solidFill>
                <a:srgbClr val="0070C0"/>
              </a:solidFill>
            </a:endParaRPr>
          </a:p>
          <a:p>
            <a:pPr marL="0" indent="0">
              <a:buNone/>
            </a:pPr>
            <a:endParaRPr lang="en-GB" noProof="0" dirty="0">
              <a:solidFill>
                <a:srgbClr val="0070C0"/>
              </a:solidFill>
            </a:endParaRPr>
          </a:p>
          <a:p>
            <a:r>
              <a:rPr lang="en-GB" dirty="0"/>
              <a:t>Learn “movement” and suggest the same action in similar contexts</a:t>
            </a:r>
          </a:p>
          <a:p>
            <a:pPr lvl="1">
              <a:buFont typeface="Wingdings" panose="05000000000000000000" pitchFamily="2" charset="2"/>
              <a:buChar char="§"/>
            </a:pPr>
            <a:r>
              <a:rPr lang="en-GB" dirty="0"/>
              <a:t>Multi-word units validated when translators “move” them</a:t>
            </a:r>
          </a:p>
          <a:p>
            <a:pPr lvl="1">
              <a:buFont typeface="Wingdings" panose="05000000000000000000" pitchFamily="2" charset="2"/>
              <a:buChar char="§"/>
            </a:pPr>
            <a:r>
              <a:rPr lang="en-GB" dirty="0"/>
              <a:t>Added to translation model with a higher (101%) confidence score</a:t>
            </a:r>
          </a:p>
          <a:p>
            <a:pPr marL="0" indent="0">
              <a:buNone/>
            </a:pPr>
            <a:endParaRPr lang="en-GB" noProof="0" dirty="0">
              <a:solidFill>
                <a:srgbClr val="0070C0"/>
              </a:solidFill>
            </a:endParaRPr>
          </a:p>
          <a:p>
            <a:pPr marL="0" indent="0">
              <a:buNone/>
            </a:pPr>
            <a:endParaRPr lang="en-GB" noProof="0" dirty="0">
              <a:solidFill>
                <a:srgbClr val="0070C0"/>
              </a:solidFill>
            </a:endParaRPr>
          </a:p>
        </p:txBody>
      </p:sp>
      <p:graphicFrame>
        <p:nvGraphicFramePr>
          <p:cNvPr id="6" name="Tabela 5"/>
          <p:cNvGraphicFramePr>
            <a:graphicFrameLocks noGrp="1"/>
          </p:cNvGraphicFramePr>
          <p:nvPr>
            <p:extLst>
              <p:ext uri="{D42A27DB-BD31-4B8C-83A1-F6EECF244321}">
                <p14:modId xmlns:p14="http://schemas.microsoft.com/office/powerpoint/2010/main" val="1117251513"/>
              </p:ext>
            </p:extLst>
          </p:nvPr>
        </p:nvGraphicFramePr>
        <p:xfrm>
          <a:off x="1017405" y="1929302"/>
          <a:ext cx="10106025" cy="2747964"/>
        </p:xfrm>
        <a:graphic>
          <a:graphicData uri="http://schemas.openxmlformats.org/drawingml/2006/table">
            <a:tbl>
              <a:tblPr firstRow="1" firstCol="1" bandRow="1">
                <a:tableStyleId>{5C22544A-7EE6-4342-B048-85BDC9FD1C3A}</a:tableStyleId>
              </a:tblPr>
              <a:tblGrid>
                <a:gridCol w="3228847">
                  <a:extLst>
                    <a:ext uri="{9D8B030D-6E8A-4147-A177-3AD203B41FA5}">
                      <a16:colId xmlns:a16="http://schemas.microsoft.com/office/drawing/2014/main" val="4132805584"/>
                    </a:ext>
                  </a:extLst>
                </a:gridCol>
                <a:gridCol w="3235984">
                  <a:extLst>
                    <a:ext uri="{9D8B030D-6E8A-4147-A177-3AD203B41FA5}">
                      <a16:colId xmlns:a16="http://schemas.microsoft.com/office/drawing/2014/main" val="2382575456"/>
                    </a:ext>
                  </a:extLst>
                </a:gridCol>
                <a:gridCol w="3641194">
                  <a:extLst>
                    <a:ext uri="{9D8B030D-6E8A-4147-A177-3AD203B41FA5}">
                      <a16:colId xmlns:a16="http://schemas.microsoft.com/office/drawing/2014/main" val="3825843733"/>
                    </a:ext>
                  </a:extLst>
                </a:gridCol>
              </a:tblGrid>
              <a:tr h="686991">
                <a:tc>
                  <a:txBody>
                    <a:bodyPr/>
                    <a:lstStyle/>
                    <a:p>
                      <a:pPr algn="ctr">
                        <a:spcAft>
                          <a:spcPts val="0"/>
                        </a:spcAft>
                      </a:pPr>
                      <a:r>
                        <a:rPr lang="en-GB" sz="1600" dirty="0">
                          <a:effectLst/>
                        </a:rPr>
                        <a:t>SOURCE</a:t>
                      </a:r>
                      <a:endParaRPr lang="pt-PT" sz="1600" dirty="0">
                        <a:effectLst/>
                        <a:latin typeface="Times New Roman" panose="02020603050405020304" pitchFamily="18" charset="0"/>
                        <a:ea typeface="PMingLiU"/>
                      </a:endParaRPr>
                    </a:p>
                  </a:txBody>
                  <a:tcPr marL="68580" marR="68580" marT="0" marB="0" anchor="ctr"/>
                </a:tc>
                <a:tc>
                  <a:txBody>
                    <a:bodyPr/>
                    <a:lstStyle/>
                    <a:p>
                      <a:pPr algn="ctr">
                        <a:spcAft>
                          <a:spcPts val="0"/>
                        </a:spcAft>
                      </a:pPr>
                      <a:r>
                        <a:rPr lang="en-GB" sz="1600" dirty="0">
                          <a:effectLst/>
                        </a:rPr>
                        <a:t>MT SUGGESTION</a:t>
                      </a:r>
                      <a:endParaRPr lang="pt-PT" sz="1600" dirty="0">
                        <a:effectLst/>
                        <a:latin typeface="Times New Roman" panose="02020603050405020304" pitchFamily="18" charset="0"/>
                        <a:ea typeface="PMingLiU"/>
                      </a:endParaRPr>
                    </a:p>
                  </a:txBody>
                  <a:tcPr marL="68580" marR="68580" marT="0" marB="0" anchor="ctr"/>
                </a:tc>
                <a:tc>
                  <a:txBody>
                    <a:bodyPr/>
                    <a:lstStyle/>
                    <a:p>
                      <a:pPr algn="ctr">
                        <a:spcAft>
                          <a:spcPts val="0"/>
                        </a:spcAft>
                      </a:pPr>
                      <a:r>
                        <a:rPr lang="en-GB" sz="1600" dirty="0">
                          <a:effectLst/>
                        </a:rPr>
                        <a:t>POST-EDITED </a:t>
                      </a:r>
                      <a:endParaRPr lang="pt-PT" sz="1600" dirty="0">
                        <a:effectLst/>
                        <a:latin typeface="Times New Roman" panose="02020603050405020304" pitchFamily="18" charset="0"/>
                        <a:ea typeface="PMingLiU"/>
                      </a:endParaRPr>
                    </a:p>
                  </a:txBody>
                  <a:tcPr marL="68580" marR="68580" marT="0" marB="0" anchor="ctr"/>
                </a:tc>
                <a:extLst>
                  <a:ext uri="{0D108BD9-81ED-4DB2-BD59-A6C34878D82A}">
                    <a16:rowId xmlns:a16="http://schemas.microsoft.com/office/drawing/2014/main" val="3272111492"/>
                  </a:ext>
                </a:extLst>
              </a:tr>
              <a:tr h="686991">
                <a:tc>
                  <a:txBody>
                    <a:bodyPr/>
                    <a:lstStyle/>
                    <a:p>
                      <a:pPr>
                        <a:spcAft>
                          <a:spcPts val="0"/>
                        </a:spcAft>
                      </a:pPr>
                      <a:r>
                        <a:rPr lang="en-US" sz="1600" b="1">
                          <a:effectLst/>
                          <a:latin typeface="+mn-lt"/>
                          <a:ea typeface="PMingLiU"/>
                        </a:rPr>
                        <a:t>VEC 1 controller</a:t>
                      </a:r>
                      <a:r>
                        <a:rPr lang="en-US" sz="1600">
                          <a:effectLst/>
                          <a:latin typeface="+mn-lt"/>
                          <a:ea typeface="PMingLiU"/>
                        </a:rPr>
                        <a:t> pin 7 (BK) wire</a:t>
                      </a:r>
                      <a:endParaRPr lang="pt-PT" sz="1600">
                        <a:effectLst/>
                        <a:latin typeface="+mn-lt"/>
                        <a:ea typeface="PMingLiU"/>
                      </a:endParaRPr>
                    </a:p>
                  </a:txBody>
                  <a:tcPr marL="68580" marR="68580" marT="0" marB="0"/>
                </a:tc>
                <a:tc>
                  <a:txBody>
                    <a:bodyPr/>
                    <a:lstStyle/>
                    <a:p>
                      <a:pPr>
                        <a:spcAft>
                          <a:spcPts val="0"/>
                        </a:spcAft>
                      </a:pPr>
                      <a:r>
                        <a:rPr lang="pt-PT" sz="1600" b="1" dirty="0">
                          <a:solidFill>
                            <a:srgbClr val="FF0000"/>
                          </a:solidFill>
                          <a:effectLst/>
                          <a:latin typeface="+mn-lt"/>
                          <a:ea typeface="PMingLiU"/>
                        </a:rPr>
                        <a:t>Controlador VEC 1</a:t>
                      </a:r>
                      <a:r>
                        <a:rPr lang="pt-PT" sz="1600" dirty="0">
                          <a:solidFill>
                            <a:srgbClr val="FF0000"/>
                          </a:solidFill>
                          <a:effectLst/>
                          <a:latin typeface="+mn-lt"/>
                          <a:ea typeface="PMingLiU"/>
                        </a:rPr>
                        <a:t> </a:t>
                      </a:r>
                      <a:r>
                        <a:rPr lang="pt-PT" sz="1600" dirty="0">
                          <a:effectLst/>
                          <a:latin typeface="+mn-lt"/>
                          <a:ea typeface="PMingLiU"/>
                        </a:rPr>
                        <a:t>fio do pino 7 (BK)</a:t>
                      </a:r>
                    </a:p>
                  </a:txBody>
                  <a:tcPr marL="68580" marR="68580" marT="0" marB="0"/>
                </a:tc>
                <a:tc>
                  <a:txBody>
                    <a:bodyPr/>
                    <a:lstStyle/>
                    <a:p>
                      <a:pPr>
                        <a:spcAft>
                          <a:spcPts val="0"/>
                        </a:spcAft>
                      </a:pPr>
                      <a:r>
                        <a:rPr lang="pt-PT" sz="1600" dirty="0">
                          <a:effectLst/>
                          <a:latin typeface="+mn-lt"/>
                          <a:ea typeface="PMingLiU"/>
                        </a:rPr>
                        <a:t>Fio do pino 7 (BK) do </a:t>
                      </a:r>
                      <a:r>
                        <a:rPr lang="pt-PT" sz="1600" b="1" dirty="0">
                          <a:solidFill>
                            <a:srgbClr val="FF0000"/>
                          </a:solidFill>
                          <a:effectLst/>
                          <a:latin typeface="+mn-lt"/>
                          <a:ea typeface="PMingLiU"/>
                        </a:rPr>
                        <a:t>Controlador VEC 1</a:t>
                      </a:r>
                      <a:endParaRPr lang="pt-PT" sz="1600" dirty="0">
                        <a:solidFill>
                          <a:srgbClr val="FF0000"/>
                        </a:solidFill>
                        <a:effectLst/>
                        <a:latin typeface="+mn-lt"/>
                        <a:ea typeface="PMingLiU"/>
                      </a:endParaRPr>
                    </a:p>
                  </a:txBody>
                  <a:tcPr marL="68580" marR="68580" marT="0" marB="0"/>
                </a:tc>
                <a:extLst>
                  <a:ext uri="{0D108BD9-81ED-4DB2-BD59-A6C34878D82A}">
                    <a16:rowId xmlns:a16="http://schemas.microsoft.com/office/drawing/2014/main" val="261359756"/>
                  </a:ext>
                </a:extLst>
              </a:tr>
              <a:tr h="686991">
                <a:tc>
                  <a:txBody>
                    <a:bodyPr/>
                    <a:lstStyle/>
                    <a:p>
                      <a:pPr>
                        <a:spcAft>
                          <a:spcPts val="0"/>
                        </a:spcAft>
                      </a:pPr>
                      <a:r>
                        <a:rPr lang="en-US" sz="1600">
                          <a:effectLst/>
                          <a:latin typeface="+mn-lt"/>
                          <a:ea typeface="PMingLiU"/>
                        </a:rPr>
                        <a:t>VEC 1 controller + (RD) wire</a:t>
                      </a:r>
                      <a:endParaRPr lang="pt-PT" sz="1600">
                        <a:effectLst/>
                        <a:latin typeface="+mn-lt"/>
                        <a:ea typeface="PMingLiU"/>
                      </a:endParaRPr>
                    </a:p>
                  </a:txBody>
                  <a:tcPr marL="68580" marR="68580" marT="0" marB="0"/>
                </a:tc>
                <a:tc>
                  <a:txBody>
                    <a:bodyPr/>
                    <a:lstStyle/>
                    <a:p>
                      <a:pPr>
                        <a:spcAft>
                          <a:spcPts val="0"/>
                        </a:spcAft>
                      </a:pPr>
                      <a:r>
                        <a:rPr lang="pt-PT" sz="1600" b="1" dirty="0">
                          <a:solidFill>
                            <a:srgbClr val="FF0000"/>
                          </a:solidFill>
                          <a:effectLst/>
                          <a:latin typeface="+mn-lt"/>
                          <a:ea typeface="PMingLiU"/>
                        </a:rPr>
                        <a:t>1 Controlador VEC</a:t>
                      </a:r>
                      <a:r>
                        <a:rPr lang="pt-PT" sz="1600" dirty="0">
                          <a:solidFill>
                            <a:srgbClr val="FF0000"/>
                          </a:solidFill>
                          <a:effectLst/>
                          <a:latin typeface="+mn-lt"/>
                          <a:ea typeface="PMingLiU"/>
                        </a:rPr>
                        <a:t> </a:t>
                      </a:r>
                      <a:r>
                        <a:rPr lang="pt-PT" sz="1600" dirty="0">
                          <a:effectLst/>
                          <a:latin typeface="+mn-lt"/>
                          <a:ea typeface="PMingLiU"/>
                        </a:rPr>
                        <a:t>+ (</a:t>
                      </a:r>
                      <a:r>
                        <a:rPr lang="pt-PT" sz="1600" dirty="0" err="1">
                          <a:effectLst/>
                          <a:latin typeface="+mn-lt"/>
                          <a:ea typeface="PMingLiU"/>
                        </a:rPr>
                        <a:t>RD</a:t>
                      </a:r>
                      <a:r>
                        <a:rPr lang="pt-PT" sz="1600" dirty="0">
                          <a:effectLst/>
                          <a:latin typeface="+mn-lt"/>
                          <a:ea typeface="PMingLiU"/>
                        </a:rPr>
                        <a:t>)</a:t>
                      </a:r>
                    </a:p>
                  </a:txBody>
                  <a:tcPr marL="68580" marR="68580" marT="0" marB="0"/>
                </a:tc>
                <a:tc>
                  <a:txBody>
                    <a:bodyPr/>
                    <a:lstStyle/>
                    <a:p>
                      <a:pPr>
                        <a:spcAft>
                          <a:spcPts val="0"/>
                        </a:spcAft>
                      </a:pPr>
                      <a:r>
                        <a:rPr lang="pt-PT" sz="1600" dirty="0">
                          <a:effectLst/>
                          <a:latin typeface="+mn-lt"/>
                          <a:ea typeface="PMingLiU"/>
                        </a:rPr>
                        <a:t>Fio + (RD) do </a:t>
                      </a:r>
                      <a:r>
                        <a:rPr lang="pt-PT" sz="1600" b="1" dirty="0">
                          <a:solidFill>
                            <a:srgbClr val="FF0000"/>
                          </a:solidFill>
                          <a:effectLst/>
                          <a:latin typeface="+mn-lt"/>
                          <a:ea typeface="PMingLiU"/>
                        </a:rPr>
                        <a:t>Controlador VEC 1</a:t>
                      </a:r>
                    </a:p>
                  </a:txBody>
                  <a:tcPr marL="68580" marR="68580" marT="0" marB="0"/>
                </a:tc>
                <a:extLst>
                  <a:ext uri="{0D108BD9-81ED-4DB2-BD59-A6C34878D82A}">
                    <a16:rowId xmlns:a16="http://schemas.microsoft.com/office/drawing/2014/main" val="2615057678"/>
                  </a:ext>
                </a:extLst>
              </a:tr>
              <a:tr h="686991">
                <a:tc>
                  <a:txBody>
                    <a:bodyPr/>
                    <a:lstStyle/>
                    <a:p>
                      <a:pPr>
                        <a:spcAft>
                          <a:spcPts val="0"/>
                        </a:spcAft>
                      </a:pPr>
                      <a:r>
                        <a:rPr lang="en-US" sz="1600">
                          <a:effectLst/>
                          <a:latin typeface="+mn-lt"/>
                          <a:ea typeface="PMingLiU"/>
                        </a:rPr>
                        <a:t>VEC 1 controller – (BL) wire</a:t>
                      </a:r>
                      <a:endParaRPr lang="pt-PT" sz="1600">
                        <a:effectLst/>
                        <a:latin typeface="+mn-lt"/>
                        <a:ea typeface="PMingLiU"/>
                      </a:endParaRPr>
                    </a:p>
                  </a:txBody>
                  <a:tcPr marL="68580" marR="68580" marT="0" marB="0"/>
                </a:tc>
                <a:tc>
                  <a:txBody>
                    <a:bodyPr/>
                    <a:lstStyle/>
                    <a:p>
                      <a:pPr>
                        <a:spcAft>
                          <a:spcPts val="0"/>
                        </a:spcAft>
                      </a:pPr>
                      <a:r>
                        <a:rPr lang="pt-PT" sz="1600" b="1" dirty="0">
                          <a:solidFill>
                            <a:srgbClr val="FF0000"/>
                          </a:solidFill>
                          <a:effectLst/>
                          <a:latin typeface="+mn-lt"/>
                          <a:ea typeface="PMingLiU"/>
                        </a:rPr>
                        <a:t>VEC 1 controlador</a:t>
                      </a:r>
                      <a:r>
                        <a:rPr lang="pt-PT" sz="1600" dirty="0">
                          <a:solidFill>
                            <a:srgbClr val="FF0000"/>
                          </a:solidFill>
                          <a:effectLst/>
                          <a:latin typeface="+mn-lt"/>
                          <a:ea typeface="PMingLiU"/>
                        </a:rPr>
                        <a:t> </a:t>
                      </a:r>
                      <a:r>
                        <a:rPr lang="pt-PT" sz="1600" dirty="0">
                          <a:effectLst/>
                          <a:latin typeface="+mn-lt"/>
                          <a:ea typeface="PMingLiU"/>
                        </a:rPr>
                        <a:t>- (</a:t>
                      </a:r>
                      <a:r>
                        <a:rPr lang="pt-PT" sz="1600" dirty="0" err="1">
                          <a:effectLst/>
                          <a:latin typeface="+mn-lt"/>
                          <a:ea typeface="PMingLiU"/>
                        </a:rPr>
                        <a:t>BL</a:t>
                      </a:r>
                      <a:r>
                        <a:rPr lang="pt-PT" sz="1600" dirty="0">
                          <a:effectLst/>
                          <a:latin typeface="+mn-lt"/>
                          <a:ea typeface="PMingLiU"/>
                        </a:rPr>
                        <a:t>)</a:t>
                      </a:r>
                    </a:p>
                  </a:txBody>
                  <a:tcPr marL="68580" marR="68580" marT="0" marB="0"/>
                </a:tc>
                <a:tc>
                  <a:txBody>
                    <a:bodyPr/>
                    <a:lstStyle/>
                    <a:p>
                      <a:pPr>
                        <a:spcAft>
                          <a:spcPts val="0"/>
                        </a:spcAft>
                      </a:pPr>
                      <a:r>
                        <a:rPr lang="pt-PT" sz="1600" dirty="0">
                          <a:effectLst/>
                          <a:latin typeface="+mn-lt"/>
                          <a:ea typeface="PMingLiU"/>
                        </a:rPr>
                        <a:t>Fio - (</a:t>
                      </a:r>
                      <a:r>
                        <a:rPr lang="pt-PT" sz="1600" dirty="0" err="1">
                          <a:effectLst/>
                          <a:latin typeface="+mn-lt"/>
                          <a:ea typeface="PMingLiU"/>
                        </a:rPr>
                        <a:t>BL</a:t>
                      </a:r>
                      <a:r>
                        <a:rPr lang="pt-PT" sz="1600" dirty="0">
                          <a:effectLst/>
                          <a:latin typeface="+mn-lt"/>
                          <a:ea typeface="PMingLiU"/>
                        </a:rPr>
                        <a:t>) do </a:t>
                      </a:r>
                      <a:r>
                        <a:rPr lang="pt-PT" sz="1600" b="1" dirty="0">
                          <a:solidFill>
                            <a:srgbClr val="FF0000"/>
                          </a:solidFill>
                          <a:effectLst/>
                          <a:latin typeface="+mn-lt"/>
                          <a:ea typeface="PMingLiU"/>
                        </a:rPr>
                        <a:t>Controlador VEC 1</a:t>
                      </a:r>
                    </a:p>
                  </a:txBody>
                  <a:tcPr marL="68580" marR="68580" marT="0" marB="0"/>
                </a:tc>
                <a:extLst>
                  <a:ext uri="{0D108BD9-81ED-4DB2-BD59-A6C34878D82A}">
                    <a16:rowId xmlns:a16="http://schemas.microsoft.com/office/drawing/2014/main" val="165369774"/>
                  </a:ext>
                </a:extLst>
              </a:tr>
            </a:tbl>
          </a:graphicData>
        </a:graphic>
      </p:graphicFrame>
      <p:sp>
        <p:nvSpPr>
          <p:cNvPr id="7" name="Marcador de Posição do Número do Diapositivo 6"/>
          <p:cNvSpPr>
            <a:spLocks noGrp="1"/>
          </p:cNvSpPr>
          <p:nvPr>
            <p:ph type="sldNum" sz="quarter" idx="12"/>
          </p:nvPr>
        </p:nvSpPr>
        <p:spPr/>
        <p:txBody>
          <a:bodyPr/>
          <a:lstStyle/>
          <a:p>
            <a:fld id="{6113E31D-E2AB-40D1-8B51-AFA5AFEF393A}" type="slidenum">
              <a:rPr lang="en-US" smtClean="0"/>
              <a:t>20</a:t>
            </a:fld>
            <a:endParaRPr lang="en-US" dirty="0"/>
          </a:p>
        </p:txBody>
      </p:sp>
    </p:spTree>
    <p:extLst>
      <p:ext uri="{BB962C8B-B14F-4D97-AF65-F5344CB8AC3E}">
        <p14:creationId xmlns:p14="http://schemas.microsoft.com/office/powerpoint/2010/main" val="2232479008"/>
      </p:ext>
    </p:extLst>
  </p:cSld>
  <p:clrMapOvr>
    <a:masterClrMapping/>
  </p:clrMapOvr>
  <mc:AlternateContent xmlns:mc="http://schemas.openxmlformats.org/markup-compatibility/2006" xmlns:p14="http://schemas.microsoft.com/office/powerpoint/2010/main">
    <mc:Choice Requires="p14">
      <p:transition spd="slow" p14:dur="2000" advTm="32185"/>
    </mc:Choice>
    <mc:Fallback xmlns="">
      <p:transition spd="slow" advTm="32185"/>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913149" y="0"/>
            <a:ext cx="10364451" cy="1596177"/>
          </a:xfrm>
        </p:spPr>
        <p:txBody>
          <a:bodyPr/>
          <a:lstStyle/>
          <a:p>
            <a:r>
              <a:rPr lang="en-GB" dirty="0"/>
              <a:t>Interactive REPLACEMENT</a:t>
            </a:r>
            <a:endParaRPr lang="en-GB" noProof="0" dirty="0">
              <a:solidFill>
                <a:srgbClr val="0070C0"/>
              </a:solidFill>
            </a:endParaRPr>
          </a:p>
        </p:txBody>
      </p:sp>
      <p:sp>
        <p:nvSpPr>
          <p:cNvPr id="5" name="Marcador de Posição de Conteúdo 2"/>
          <p:cNvSpPr>
            <a:spLocks noGrp="1"/>
          </p:cNvSpPr>
          <p:nvPr>
            <p:ph sz="quarter" idx="4294967295"/>
          </p:nvPr>
        </p:nvSpPr>
        <p:spPr>
          <a:xfrm>
            <a:off x="765823" y="1284732"/>
            <a:ext cx="10659101" cy="5154168"/>
          </a:xfrm>
          <a:prstGeom prst="rect">
            <a:avLst/>
          </a:prstGeom>
        </p:spPr>
        <p:txBody>
          <a:bodyPr>
            <a:normAutofit/>
          </a:bodyPr>
          <a:lstStyle/>
          <a:p>
            <a:pPr marL="0" indent="0">
              <a:buNone/>
            </a:pPr>
            <a:endParaRPr lang="en-GB" dirty="0">
              <a:solidFill>
                <a:srgbClr val="0070C0"/>
              </a:solidFill>
            </a:endParaRPr>
          </a:p>
          <a:p>
            <a:pPr marL="0" indent="0">
              <a:buNone/>
            </a:pPr>
            <a:endParaRPr lang="en-GB" noProof="0" dirty="0">
              <a:solidFill>
                <a:srgbClr val="0070C0"/>
              </a:solidFill>
            </a:endParaRPr>
          </a:p>
          <a:p>
            <a:pPr marL="0" indent="0">
              <a:buNone/>
            </a:pPr>
            <a:endParaRPr lang="en-GB" dirty="0">
              <a:solidFill>
                <a:srgbClr val="0070C0"/>
              </a:solidFill>
            </a:endParaRPr>
          </a:p>
          <a:p>
            <a:pPr marL="0" indent="0">
              <a:buNone/>
            </a:pPr>
            <a:endParaRPr lang="en-GB" noProof="0" dirty="0">
              <a:solidFill>
                <a:srgbClr val="0070C0"/>
              </a:solidFill>
            </a:endParaRPr>
          </a:p>
          <a:p>
            <a:pPr marL="0" indent="0">
              <a:buNone/>
            </a:pPr>
            <a:endParaRPr lang="en-GB" dirty="0">
              <a:solidFill>
                <a:srgbClr val="0070C0"/>
              </a:solidFill>
            </a:endParaRPr>
          </a:p>
          <a:p>
            <a:pPr marL="0" indent="0">
              <a:buNone/>
            </a:pPr>
            <a:endParaRPr lang="en-GB" noProof="0" dirty="0">
              <a:solidFill>
                <a:srgbClr val="0070C0"/>
              </a:solidFill>
            </a:endParaRPr>
          </a:p>
          <a:p>
            <a:pPr marL="0" indent="0">
              <a:buNone/>
            </a:pPr>
            <a:endParaRPr lang="en-GB" dirty="0">
              <a:solidFill>
                <a:srgbClr val="0070C0"/>
              </a:solidFill>
            </a:endParaRPr>
          </a:p>
          <a:p>
            <a:pPr marL="0" indent="0">
              <a:buNone/>
            </a:pPr>
            <a:endParaRPr lang="en-GB" noProof="0" dirty="0">
              <a:solidFill>
                <a:srgbClr val="0070C0"/>
              </a:solidFill>
            </a:endParaRPr>
          </a:p>
          <a:p>
            <a:r>
              <a:rPr lang="en-GB" dirty="0"/>
              <a:t>Learn “replacement” and suggest the same action in similar contexts</a:t>
            </a:r>
          </a:p>
          <a:p>
            <a:pPr lvl="1">
              <a:buFont typeface="Wingdings" panose="05000000000000000000" pitchFamily="2" charset="2"/>
              <a:buChar char="§"/>
            </a:pPr>
            <a:r>
              <a:rPr lang="en-GB" dirty="0"/>
              <a:t>Multi-word units validated when translators “replace” them</a:t>
            </a:r>
          </a:p>
          <a:p>
            <a:pPr lvl="1">
              <a:buFont typeface="Wingdings" panose="05000000000000000000" pitchFamily="2" charset="2"/>
              <a:buChar char="§"/>
            </a:pPr>
            <a:r>
              <a:rPr lang="en-GB" dirty="0"/>
              <a:t>Added to translation model as high-score alternatives to units replaced</a:t>
            </a:r>
          </a:p>
        </p:txBody>
      </p:sp>
      <p:graphicFrame>
        <p:nvGraphicFramePr>
          <p:cNvPr id="6" name="Tabela 5"/>
          <p:cNvGraphicFramePr>
            <a:graphicFrameLocks noGrp="1"/>
          </p:cNvGraphicFramePr>
          <p:nvPr>
            <p:extLst>
              <p:ext uri="{D42A27DB-BD31-4B8C-83A1-F6EECF244321}">
                <p14:modId xmlns:p14="http://schemas.microsoft.com/office/powerpoint/2010/main" val="2088728734"/>
              </p:ext>
            </p:extLst>
          </p:nvPr>
        </p:nvGraphicFramePr>
        <p:xfrm>
          <a:off x="1171575" y="1866871"/>
          <a:ext cx="10106025" cy="2830117"/>
        </p:xfrm>
        <a:graphic>
          <a:graphicData uri="http://schemas.openxmlformats.org/drawingml/2006/table">
            <a:tbl>
              <a:tblPr firstRow="1" firstCol="1" bandRow="1">
                <a:tableStyleId>{5C22544A-7EE6-4342-B048-85BDC9FD1C3A}</a:tableStyleId>
              </a:tblPr>
              <a:tblGrid>
                <a:gridCol w="3228847">
                  <a:extLst>
                    <a:ext uri="{9D8B030D-6E8A-4147-A177-3AD203B41FA5}">
                      <a16:colId xmlns:a16="http://schemas.microsoft.com/office/drawing/2014/main" val="4132805584"/>
                    </a:ext>
                  </a:extLst>
                </a:gridCol>
                <a:gridCol w="3235984">
                  <a:extLst>
                    <a:ext uri="{9D8B030D-6E8A-4147-A177-3AD203B41FA5}">
                      <a16:colId xmlns:a16="http://schemas.microsoft.com/office/drawing/2014/main" val="2382575456"/>
                    </a:ext>
                  </a:extLst>
                </a:gridCol>
                <a:gridCol w="3641194">
                  <a:extLst>
                    <a:ext uri="{9D8B030D-6E8A-4147-A177-3AD203B41FA5}">
                      <a16:colId xmlns:a16="http://schemas.microsoft.com/office/drawing/2014/main" val="3825843733"/>
                    </a:ext>
                  </a:extLst>
                </a:gridCol>
              </a:tblGrid>
              <a:tr h="686991">
                <a:tc>
                  <a:txBody>
                    <a:bodyPr/>
                    <a:lstStyle/>
                    <a:p>
                      <a:pPr algn="ctr">
                        <a:spcAft>
                          <a:spcPts val="0"/>
                        </a:spcAft>
                      </a:pPr>
                      <a:r>
                        <a:rPr lang="en-GB" sz="1600" dirty="0">
                          <a:effectLst/>
                        </a:rPr>
                        <a:t>SOURCE</a:t>
                      </a:r>
                      <a:endParaRPr lang="pt-PT" sz="1600" dirty="0">
                        <a:effectLst/>
                        <a:latin typeface="Times New Roman" panose="02020603050405020304" pitchFamily="18" charset="0"/>
                        <a:ea typeface="PMingLiU"/>
                      </a:endParaRPr>
                    </a:p>
                  </a:txBody>
                  <a:tcPr marL="68580" marR="68580" marT="0" marB="0" anchor="ctr"/>
                </a:tc>
                <a:tc>
                  <a:txBody>
                    <a:bodyPr/>
                    <a:lstStyle/>
                    <a:p>
                      <a:pPr algn="ctr">
                        <a:spcAft>
                          <a:spcPts val="0"/>
                        </a:spcAft>
                      </a:pPr>
                      <a:r>
                        <a:rPr lang="en-GB" sz="1600" dirty="0">
                          <a:effectLst/>
                        </a:rPr>
                        <a:t>MT SUGGESTION</a:t>
                      </a:r>
                      <a:endParaRPr lang="pt-PT" sz="1600" dirty="0">
                        <a:effectLst/>
                        <a:latin typeface="Times New Roman" panose="02020603050405020304" pitchFamily="18" charset="0"/>
                        <a:ea typeface="PMingLiU"/>
                      </a:endParaRPr>
                    </a:p>
                  </a:txBody>
                  <a:tcPr marL="68580" marR="68580" marT="0" marB="0" anchor="ctr"/>
                </a:tc>
                <a:tc>
                  <a:txBody>
                    <a:bodyPr/>
                    <a:lstStyle/>
                    <a:p>
                      <a:pPr algn="ctr">
                        <a:spcAft>
                          <a:spcPts val="0"/>
                        </a:spcAft>
                      </a:pPr>
                      <a:r>
                        <a:rPr lang="en-GB" sz="1600" dirty="0">
                          <a:effectLst/>
                        </a:rPr>
                        <a:t>POST-EDITED </a:t>
                      </a:r>
                      <a:endParaRPr lang="pt-PT" sz="1600" dirty="0">
                        <a:effectLst/>
                        <a:latin typeface="Times New Roman" panose="02020603050405020304" pitchFamily="18" charset="0"/>
                        <a:ea typeface="PMingLiU"/>
                      </a:endParaRPr>
                    </a:p>
                  </a:txBody>
                  <a:tcPr marL="68580" marR="68580" marT="0" marB="0" anchor="ctr"/>
                </a:tc>
                <a:extLst>
                  <a:ext uri="{0D108BD9-81ED-4DB2-BD59-A6C34878D82A}">
                    <a16:rowId xmlns:a16="http://schemas.microsoft.com/office/drawing/2014/main" val="3272111492"/>
                  </a:ext>
                </a:extLst>
              </a:tr>
              <a:tr h="686991">
                <a:tc>
                  <a:txBody>
                    <a:bodyPr/>
                    <a:lstStyle/>
                    <a:p>
                      <a:pPr>
                        <a:spcAft>
                          <a:spcPts val="0"/>
                        </a:spcAft>
                      </a:pPr>
                      <a:r>
                        <a:rPr lang="en-US" sz="1600">
                          <a:effectLst/>
                          <a:latin typeface="+mn-lt"/>
                          <a:ea typeface="PMingLiU"/>
                        </a:rPr>
                        <a:t>Users must be set up and maintained at the console.</a:t>
                      </a:r>
                      <a:endParaRPr lang="pt-PT" sz="1600">
                        <a:effectLst/>
                        <a:latin typeface="+mn-lt"/>
                        <a:ea typeface="PMingLiU"/>
                      </a:endParaRPr>
                    </a:p>
                  </a:txBody>
                  <a:tcPr marL="68580" marR="68580" marT="0" marB="0"/>
                </a:tc>
                <a:tc>
                  <a:txBody>
                    <a:bodyPr/>
                    <a:lstStyle/>
                    <a:p>
                      <a:pPr>
                        <a:spcAft>
                          <a:spcPts val="0"/>
                        </a:spcAft>
                      </a:pPr>
                      <a:r>
                        <a:rPr lang="pt-PT" sz="1600" dirty="0">
                          <a:effectLst/>
                          <a:latin typeface="+mn-lt"/>
                          <a:ea typeface="PMingLiU"/>
                        </a:rPr>
                        <a:t>Os utilizadores têm de estar </a:t>
                      </a:r>
                      <a:r>
                        <a:rPr lang="pt-PT" sz="1600" b="1" dirty="0">
                          <a:solidFill>
                            <a:srgbClr val="FF0000"/>
                          </a:solidFill>
                          <a:effectLst/>
                          <a:latin typeface="+mn-lt"/>
                          <a:ea typeface="PMingLiU"/>
                        </a:rPr>
                        <a:t>configurado e mantido</a:t>
                      </a:r>
                      <a:r>
                        <a:rPr lang="pt-PT" sz="1600" dirty="0">
                          <a:solidFill>
                            <a:srgbClr val="FF0000"/>
                          </a:solidFill>
                          <a:effectLst/>
                          <a:latin typeface="+mn-lt"/>
                          <a:ea typeface="PMingLiU"/>
                        </a:rPr>
                        <a:t> </a:t>
                      </a:r>
                      <a:r>
                        <a:rPr lang="pt-PT" sz="1600" dirty="0">
                          <a:effectLst/>
                          <a:latin typeface="+mn-lt"/>
                          <a:ea typeface="PMingLiU"/>
                        </a:rPr>
                        <a:t>na consola.</a:t>
                      </a:r>
                    </a:p>
                  </a:txBody>
                  <a:tcPr marL="68580" marR="68580" marT="0" marB="0"/>
                </a:tc>
                <a:tc>
                  <a:txBody>
                    <a:bodyPr/>
                    <a:lstStyle/>
                    <a:p>
                      <a:pPr>
                        <a:spcAft>
                          <a:spcPts val="0"/>
                        </a:spcAft>
                      </a:pPr>
                      <a:r>
                        <a:rPr lang="pt-PT" sz="1600" dirty="0">
                          <a:effectLst/>
                          <a:latin typeface="+mn-lt"/>
                          <a:ea typeface="PMingLiU"/>
                        </a:rPr>
                        <a:t>Os utilizadores têm de estar </a:t>
                      </a:r>
                      <a:r>
                        <a:rPr lang="pt-PT" sz="1600" b="1" dirty="0">
                          <a:solidFill>
                            <a:srgbClr val="FF0000"/>
                          </a:solidFill>
                          <a:effectLst/>
                          <a:latin typeface="+mn-lt"/>
                          <a:ea typeface="PMingLiU"/>
                        </a:rPr>
                        <a:t>configurados e mantidos</a:t>
                      </a:r>
                      <a:r>
                        <a:rPr lang="pt-PT" sz="1600" dirty="0">
                          <a:solidFill>
                            <a:srgbClr val="FF0000"/>
                          </a:solidFill>
                          <a:effectLst/>
                          <a:latin typeface="+mn-lt"/>
                          <a:ea typeface="PMingLiU"/>
                        </a:rPr>
                        <a:t> </a:t>
                      </a:r>
                      <a:r>
                        <a:rPr lang="pt-PT" sz="1600" dirty="0">
                          <a:effectLst/>
                          <a:latin typeface="+mn-lt"/>
                          <a:ea typeface="PMingLiU"/>
                        </a:rPr>
                        <a:t>na consola.</a:t>
                      </a:r>
                    </a:p>
                  </a:txBody>
                  <a:tcPr marL="68580" marR="68580" marT="0" marB="0"/>
                </a:tc>
                <a:extLst>
                  <a:ext uri="{0D108BD9-81ED-4DB2-BD59-A6C34878D82A}">
                    <a16:rowId xmlns:a16="http://schemas.microsoft.com/office/drawing/2014/main" val="261359756"/>
                  </a:ext>
                </a:extLst>
              </a:tr>
              <a:tr h="769144">
                <a:tc>
                  <a:txBody>
                    <a:bodyPr/>
                    <a:lstStyle/>
                    <a:p>
                      <a:pPr>
                        <a:spcAft>
                          <a:spcPts val="0"/>
                        </a:spcAft>
                      </a:pPr>
                      <a:r>
                        <a:rPr lang="en-US" sz="1600">
                          <a:effectLst/>
                          <a:latin typeface="+mn-lt"/>
                          <a:ea typeface="PMingLiU"/>
                        </a:rPr>
                        <a:t>Assess - to examine something in order to judge or evaluate it</a:t>
                      </a:r>
                      <a:endParaRPr lang="pt-PT" sz="1600">
                        <a:effectLst/>
                        <a:latin typeface="+mn-lt"/>
                        <a:ea typeface="PMingLiU"/>
                      </a:endParaRPr>
                    </a:p>
                  </a:txBody>
                  <a:tcPr marL="68580" marR="68580" marT="0" marB="0"/>
                </a:tc>
                <a:tc>
                  <a:txBody>
                    <a:bodyPr/>
                    <a:lstStyle/>
                    <a:p>
                      <a:pPr>
                        <a:spcAft>
                          <a:spcPts val="0"/>
                        </a:spcAft>
                      </a:pPr>
                      <a:r>
                        <a:rPr lang="pt-PT" sz="1600" dirty="0">
                          <a:effectLst/>
                          <a:latin typeface="+mn-lt"/>
                          <a:ea typeface="PMingLiU"/>
                        </a:rPr>
                        <a:t>Avaliar - examinar algo para </a:t>
                      </a:r>
                      <a:r>
                        <a:rPr lang="pt-PT" sz="1600" b="1" dirty="0">
                          <a:solidFill>
                            <a:srgbClr val="FF0000"/>
                          </a:solidFill>
                          <a:effectLst/>
                          <a:latin typeface="+mn-lt"/>
                          <a:ea typeface="PMingLiU"/>
                        </a:rPr>
                        <a:t>juiz</a:t>
                      </a:r>
                      <a:r>
                        <a:rPr lang="pt-PT" sz="1600" dirty="0">
                          <a:effectLst/>
                          <a:latin typeface="+mn-lt"/>
                          <a:ea typeface="PMingLiU"/>
                        </a:rPr>
                        <a:t> ou avaliar</a:t>
                      </a:r>
                    </a:p>
                  </a:txBody>
                  <a:tcPr marL="68580" marR="68580" marT="0" marB="0"/>
                </a:tc>
                <a:tc>
                  <a:txBody>
                    <a:bodyPr/>
                    <a:lstStyle/>
                    <a:p>
                      <a:pPr>
                        <a:spcAft>
                          <a:spcPts val="0"/>
                        </a:spcAft>
                      </a:pPr>
                      <a:r>
                        <a:rPr lang="pt-PT" sz="1600" dirty="0">
                          <a:effectLst/>
                          <a:latin typeface="+mn-lt"/>
                          <a:ea typeface="PMingLiU"/>
                        </a:rPr>
                        <a:t>Avaliar - examinar algo para </a:t>
                      </a:r>
                      <a:r>
                        <a:rPr lang="pt-PT" sz="1600" b="1" dirty="0">
                          <a:solidFill>
                            <a:srgbClr val="FF0000"/>
                          </a:solidFill>
                          <a:effectLst/>
                          <a:latin typeface="+mn-lt"/>
                          <a:ea typeface="PMingLiU"/>
                        </a:rPr>
                        <a:t>ajuizar</a:t>
                      </a:r>
                      <a:r>
                        <a:rPr lang="pt-PT" sz="1600" dirty="0">
                          <a:effectLst/>
                          <a:latin typeface="+mn-lt"/>
                          <a:ea typeface="PMingLiU"/>
                        </a:rPr>
                        <a:t> ou avaliar</a:t>
                      </a:r>
                    </a:p>
                  </a:txBody>
                  <a:tcPr marL="68580" marR="68580" marT="0" marB="0"/>
                </a:tc>
                <a:extLst>
                  <a:ext uri="{0D108BD9-81ED-4DB2-BD59-A6C34878D82A}">
                    <a16:rowId xmlns:a16="http://schemas.microsoft.com/office/drawing/2014/main" val="2615057678"/>
                  </a:ext>
                </a:extLst>
              </a:tr>
              <a:tr h="686991">
                <a:tc>
                  <a:txBody>
                    <a:bodyPr/>
                    <a:lstStyle/>
                    <a:p>
                      <a:pPr>
                        <a:spcAft>
                          <a:spcPts val="0"/>
                        </a:spcAft>
                      </a:pPr>
                      <a:r>
                        <a:rPr lang="en-US" sz="1600">
                          <a:effectLst/>
                          <a:latin typeface="+mn-lt"/>
                          <a:ea typeface="PMingLiU"/>
                        </a:rPr>
                        <a:t>Act - to do something to change a situation</a:t>
                      </a:r>
                      <a:endParaRPr lang="pt-PT" sz="1600">
                        <a:effectLst/>
                        <a:latin typeface="+mn-lt"/>
                        <a:ea typeface="PMingLiU"/>
                      </a:endParaRPr>
                    </a:p>
                  </a:txBody>
                  <a:tcPr marL="68580" marR="68580" marT="0" marB="0"/>
                </a:tc>
                <a:tc>
                  <a:txBody>
                    <a:bodyPr/>
                    <a:lstStyle/>
                    <a:p>
                      <a:pPr>
                        <a:spcAft>
                          <a:spcPts val="0"/>
                        </a:spcAft>
                      </a:pPr>
                      <a:r>
                        <a:rPr lang="pt-PT" sz="1600" b="1" dirty="0">
                          <a:solidFill>
                            <a:srgbClr val="FF0000"/>
                          </a:solidFill>
                          <a:effectLst/>
                          <a:latin typeface="+mn-lt"/>
                          <a:ea typeface="PMingLiU"/>
                        </a:rPr>
                        <a:t>Ato</a:t>
                      </a:r>
                      <a:r>
                        <a:rPr lang="pt-PT" sz="1600" dirty="0">
                          <a:effectLst/>
                          <a:latin typeface="+mn-lt"/>
                          <a:ea typeface="PMingLiU"/>
                        </a:rPr>
                        <a:t> - fazer algo para mudar uma situação</a:t>
                      </a:r>
                    </a:p>
                  </a:txBody>
                  <a:tcPr marL="68580" marR="68580" marT="0" marB="0"/>
                </a:tc>
                <a:tc>
                  <a:txBody>
                    <a:bodyPr/>
                    <a:lstStyle/>
                    <a:p>
                      <a:pPr>
                        <a:spcAft>
                          <a:spcPts val="0"/>
                        </a:spcAft>
                      </a:pPr>
                      <a:r>
                        <a:rPr lang="pt-PT" sz="1600" b="1" dirty="0">
                          <a:solidFill>
                            <a:srgbClr val="FF0000"/>
                          </a:solidFill>
                          <a:effectLst/>
                          <a:latin typeface="+mn-lt"/>
                          <a:ea typeface="PMingLiU"/>
                        </a:rPr>
                        <a:t>Atuar</a:t>
                      </a:r>
                      <a:r>
                        <a:rPr lang="pt-PT" sz="1600" dirty="0">
                          <a:effectLst/>
                          <a:latin typeface="+mn-lt"/>
                          <a:ea typeface="PMingLiU"/>
                        </a:rPr>
                        <a:t> - fazer algo para mudar uma situação</a:t>
                      </a:r>
                    </a:p>
                  </a:txBody>
                  <a:tcPr marL="68580" marR="68580" marT="0" marB="0"/>
                </a:tc>
                <a:extLst>
                  <a:ext uri="{0D108BD9-81ED-4DB2-BD59-A6C34878D82A}">
                    <a16:rowId xmlns:a16="http://schemas.microsoft.com/office/drawing/2014/main" val="165369774"/>
                  </a:ext>
                </a:extLst>
              </a:tr>
            </a:tbl>
          </a:graphicData>
        </a:graphic>
      </p:graphicFrame>
      <p:sp>
        <p:nvSpPr>
          <p:cNvPr id="7" name="Marcador de Posição do Número do Diapositivo 6"/>
          <p:cNvSpPr>
            <a:spLocks noGrp="1"/>
          </p:cNvSpPr>
          <p:nvPr>
            <p:ph type="sldNum" sz="quarter" idx="12"/>
          </p:nvPr>
        </p:nvSpPr>
        <p:spPr/>
        <p:txBody>
          <a:bodyPr/>
          <a:lstStyle/>
          <a:p>
            <a:fld id="{6113E31D-E2AB-40D1-8B51-AFA5AFEF393A}" type="slidenum">
              <a:rPr lang="en-US" smtClean="0"/>
              <a:t>21</a:t>
            </a:fld>
            <a:endParaRPr lang="en-US" dirty="0"/>
          </a:p>
        </p:txBody>
      </p:sp>
    </p:spTree>
    <p:extLst>
      <p:ext uri="{BB962C8B-B14F-4D97-AF65-F5344CB8AC3E}">
        <p14:creationId xmlns:p14="http://schemas.microsoft.com/office/powerpoint/2010/main" val="1640613010"/>
      </p:ext>
    </p:extLst>
  </p:cSld>
  <p:clrMapOvr>
    <a:masterClrMapping/>
  </p:clrMapOvr>
  <mc:AlternateContent xmlns:mc="http://schemas.openxmlformats.org/markup-compatibility/2006" xmlns:p14="http://schemas.microsoft.com/office/powerpoint/2010/main">
    <mc:Choice Requires="p14">
      <p:transition spd="slow" p14:dur="2000" advTm="34873"/>
    </mc:Choice>
    <mc:Fallback xmlns="">
      <p:transition spd="slow" advTm="34873"/>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dirty="0"/>
              <a:t>4) Revising and checking</a:t>
            </a:r>
          </a:p>
        </p:txBody>
      </p:sp>
      <p:sp>
        <p:nvSpPr>
          <p:cNvPr id="3" name="Marcador de Posição de Conteúdo 2"/>
          <p:cNvSpPr>
            <a:spLocks noGrp="1"/>
          </p:cNvSpPr>
          <p:nvPr>
            <p:ph idx="1"/>
          </p:nvPr>
        </p:nvSpPr>
        <p:spPr>
          <a:xfrm>
            <a:off x="1097280" y="2150534"/>
            <a:ext cx="9387840" cy="3122506"/>
          </a:xfrm>
        </p:spPr>
        <p:txBody>
          <a:bodyPr>
            <a:normAutofit/>
          </a:bodyPr>
          <a:lstStyle/>
          <a:p>
            <a:pPr>
              <a:buFont typeface="Wingdings" panose="05000000000000000000" pitchFamily="2" charset="2"/>
              <a:buChar char="q"/>
            </a:pPr>
            <a:r>
              <a:rPr lang="en-GB" dirty="0"/>
              <a:t>  Study the specificities of this stage</a:t>
            </a:r>
          </a:p>
          <a:p>
            <a:pPr marL="177800" indent="-177800">
              <a:buFont typeface="Wingdings" panose="05000000000000000000" pitchFamily="2" charset="2"/>
              <a:buChar char="q"/>
            </a:pPr>
            <a:r>
              <a:rPr lang="en-GB" dirty="0"/>
              <a:t>  Eliminate the need for the reviser to repeat translator’s research, decisions and edit efforts</a:t>
            </a:r>
          </a:p>
          <a:p>
            <a:pPr>
              <a:buFont typeface="Wingdings" panose="05000000000000000000" pitchFamily="2" charset="2"/>
              <a:buChar char="q"/>
            </a:pPr>
            <a:r>
              <a:rPr lang="en-GB" dirty="0"/>
              <a:t>  Setup QA checks</a:t>
            </a:r>
          </a:p>
          <a:p>
            <a:pPr>
              <a:buFont typeface="Wingdings" panose="05000000000000000000" pitchFamily="2" charset="2"/>
              <a:buChar char="q"/>
            </a:pPr>
            <a:r>
              <a:rPr lang="en-GB" dirty="0"/>
              <a:t>  Manage reference material</a:t>
            </a:r>
          </a:p>
        </p:txBody>
      </p:sp>
      <p:sp>
        <p:nvSpPr>
          <p:cNvPr id="4" name="Marcador de Posição do Número do Diapositivo 3"/>
          <p:cNvSpPr>
            <a:spLocks noGrp="1"/>
          </p:cNvSpPr>
          <p:nvPr>
            <p:ph type="sldNum" sz="quarter" idx="12"/>
          </p:nvPr>
        </p:nvSpPr>
        <p:spPr/>
        <p:txBody>
          <a:bodyPr/>
          <a:lstStyle/>
          <a:p>
            <a:fld id="{6113E31D-E2AB-40D1-8B51-AFA5AFEF393A}" type="slidenum">
              <a:rPr lang="en-US" smtClean="0"/>
              <a:t>22</a:t>
            </a:fld>
            <a:endParaRPr lang="en-US" dirty="0"/>
          </a:p>
        </p:txBody>
      </p:sp>
    </p:spTree>
    <p:extLst>
      <p:ext uri="{BB962C8B-B14F-4D97-AF65-F5344CB8AC3E}">
        <p14:creationId xmlns:p14="http://schemas.microsoft.com/office/powerpoint/2010/main" val="869538535"/>
      </p:ext>
    </p:extLst>
  </p:cSld>
  <p:clrMapOvr>
    <a:masterClrMapping/>
  </p:clrMapOvr>
  <mc:AlternateContent xmlns:mc="http://schemas.openxmlformats.org/markup-compatibility/2006" xmlns:p14="http://schemas.microsoft.com/office/powerpoint/2010/main">
    <mc:Choice Requires="p14">
      <p:transition spd="slow" p14:dur="2000" advTm="112118"/>
    </mc:Choice>
    <mc:Fallback xmlns="">
      <p:transition spd="slow" advTm="112118"/>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dirty="0"/>
              <a:t>Support to revision/checking</a:t>
            </a:r>
          </a:p>
        </p:txBody>
      </p:sp>
      <p:sp>
        <p:nvSpPr>
          <p:cNvPr id="3" name="Marcador de Posição de Conteúdo 2"/>
          <p:cNvSpPr>
            <a:spLocks noGrp="1"/>
          </p:cNvSpPr>
          <p:nvPr>
            <p:ph idx="1"/>
          </p:nvPr>
        </p:nvSpPr>
        <p:spPr>
          <a:xfrm>
            <a:off x="929640" y="1737359"/>
            <a:ext cx="10652760" cy="4722425"/>
          </a:xfrm>
        </p:spPr>
        <p:txBody>
          <a:bodyPr>
            <a:normAutofit/>
          </a:bodyPr>
          <a:lstStyle/>
          <a:p>
            <a:pPr lvl="1">
              <a:buFont typeface="Wingdings" panose="05000000000000000000" pitchFamily="2" charset="2"/>
              <a:buChar char="§"/>
            </a:pPr>
            <a:r>
              <a:rPr lang="en-GB" sz="2400" dirty="0"/>
              <a:t>  Validate the references used by the translators -&gt; quicker confidence assessment</a:t>
            </a:r>
          </a:p>
          <a:p>
            <a:pPr lvl="1">
              <a:buFont typeface="Wingdings" panose="05000000000000000000" pitchFamily="2" charset="2"/>
              <a:buChar char="§"/>
            </a:pPr>
            <a:r>
              <a:rPr lang="en-GB" sz="2400" dirty="0"/>
              <a:t>  Highlight edits made to fuzzy matches -&gt; quicker edit validation</a:t>
            </a:r>
          </a:p>
          <a:p>
            <a:pPr lvl="1">
              <a:buFont typeface="Wingdings" panose="05000000000000000000" pitchFamily="2" charset="2"/>
              <a:buChar char="§"/>
            </a:pPr>
            <a:r>
              <a:rPr lang="en-GB" sz="2400" dirty="0"/>
              <a:t>  Present suggestions to the 4 editing actions -&gt; quicker editing </a:t>
            </a:r>
          </a:p>
          <a:p>
            <a:pPr lvl="1">
              <a:buFont typeface="Wingdings" panose="05000000000000000000" pitchFamily="2" charset="2"/>
              <a:buChar char="§"/>
            </a:pPr>
            <a:r>
              <a:rPr lang="en-GB" sz="2400" dirty="0"/>
              <a:t>  Build sub-segment glossaries -&gt; quicker consistency checking</a:t>
            </a:r>
          </a:p>
          <a:p>
            <a:pPr lvl="1">
              <a:buFont typeface="Wingdings" panose="05000000000000000000" pitchFamily="2" charset="2"/>
              <a:buChar char="§"/>
            </a:pPr>
            <a:r>
              <a:rPr lang="en-GB" sz="2400" dirty="0"/>
              <a:t>  Improve QAs</a:t>
            </a:r>
          </a:p>
          <a:p>
            <a:pPr lvl="2">
              <a:buFont typeface="Wingdings" panose="05000000000000000000" pitchFamily="2" charset="2"/>
              <a:buChar char="§"/>
            </a:pPr>
            <a:r>
              <a:rPr lang="en-GB" sz="2000" dirty="0"/>
              <a:t> Build QAs according to client instructions and Style Guides</a:t>
            </a:r>
          </a:p>
          <a:p>
            <a:pPr lvl="2">
              <a:buFont typeface="Wingdings" panose="05000000000000000000" pitchFamily="2" charset="2"/>
              <a:buChar char="§"/>
            </a:pPr>
            <a:r>
              <a:rPr lang="en-GB" sz="2000" dirty="0"/>
              <a:t> QAs that learn from false positives</a:t>
            </a:r>
          </a:p>
          <a:p>
            <a:pPr lvl="3">
              <a:buFont typeface="Wingdings" panose="05000000000000000000" pitchFamily="2" charset="2"/>
              <a:buChar char="§"/>
            </a:pPr>
            <a:r>
              <a:rPr lang="en-GB" sz="1800" dirty="0"/>
              <a:t> E.g. Intentional diverging translations due to different contexts</a:t>
            </a:r>
          </a:p>
          <a:p>
            <a:pPr lvl="1">
              <a:buFont typeface="Wingdings" panose="05000000000000000000" pitchFamily="2" charset="2"/>
              <a:buChar char="§"/>
            </a:pPr>
            <a:r>
              <a:rPr lang="en-GB" sz="2400" dirty="0"/>
              <a:t>  Clean and maintain TMs</a:t>
            </a:r>
          </a:p>
          <a:p>
            <a:pPr lvl="2">
              <a:buFont typeface="Wingdings" panose="05000000000000000000" pitchFamily="2" charset="2"/>
              <a:buChar char="§"/>
            </a:pPr>
            <a:r>
              <a:rPr lang="en-GB" sz="2000" dirty="0"/>
              <a:t> Excluding misaligned translations (due to segmentation issues)</a:t>
            </a:r>
          </a:p>
          <a:p>
            <a:pPr lvl="2">
              <a:buFont typeface="Wingdings" panose="05000000000000000000" pitchFamily="2" charset="2"/>
              <a:buChar char="§"/>
            </a:pPr>
            <a:r>
              <a:rPr lang="en-GB" sz="2000" dirty="0"/>
              <a:t> Excluding low-repeatable translations (very context-dependent)</a:t>
            </a:r>
          </a:p>
        </p:txBody>
      </p:sp>
      <p:sp>
        <p:nvSpPr>
          <p:cNvPr id="4" name="Marcador de Posição do Número do Diapositivo 3"/>
          <p:cNvSpPr>
            <a:spLocks noGrp="1"/>
          </p:cNvSpPr>
          <p:nvPr>
            <p:ph type="sldNum" sz="quarter" idx="12"/>
          </p:nvPr>
        </p:nvSpPr>
        <p:spPr/>
        <p:txBody>
          <a:bodyPr/>
          <a:lstStyle/>
          <a:p>
            <a:fld id="{6113E31D-E2AB-40D1-8B51-AFA5AFEF393A}" type="slidenum">
              <a:rPr lang="en-US" smtClean="0"/>
              <a:t>23</a:t>
            </a:fld>
            <a:endParaRPr lang="en-US" dirty="0"/>
          </a:p>
        </p:txBody>
      </p:sp>
    </p:spTree>
    <p:extLst>
      <p:ext uri="{BB962C8B-B14F-4D97-AF65-F5344CB8AC3E}">
        <p14:creationId xmlns:p14="http://schemas.microsoft.com/office/powerpoint/2010/main" val="1292905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930303" y="0"/>
            <a:ext cx="10058400" cy="3021496"/>
          </a:xfrm>
        </p:spPr>
        <p:txBody>
          <a:bodyPr>
            <a:normAutofit/>
          </a:bodyPr>
          <a:lstStyle/>
          <a:p>
            <a:r>
              <a:rPr lang="en-GB" sz="7200" dirty="0"/>
              <a:t>How did we get here?</a:t>
            </a:r>
          </a:p>
        </p:txBody>
      </p:sp>
      <p:pic>
        <p:nvPicPr>
          <p:cNvPr id="3" name="Picture 2"/>
          <p:cNvPicPr>
            <a:picLocks noChangeAspect="1"/>
          </p:cNvPicPr>
          <p:nvPr/>
        </p:nvPicPr>
        <p:blipFill>
          <a:blip r:embed="rId2"/>
          <a:stretch>
            <a:fillRect/>
          </a:stretch>
        </p:blipFill>
        <p:spPr>
          <a:xfrm>
            <a:off x="8369325" y="3466769"/>
            <a:ext cx="3377751" cy="2530053"/>
          </a:xfrm>
          <a:prstGeom prst="rect">
            <a:avLst/>
          </a:prstGeom>
        </p:spPr>
      </p:pic>
    </p:spTree>
    <p:extLst>
      <p:ext uri="{BB962C8B-B14F-4D97-AF65-F5344CB8AC3E}">
        <p14:creationId xmlns:p14="http://schemas.microsoft.com/office/powerpoint/2010/main" val="1508005475"/>
      </p:ext>
    </p:extLst>
  </p:cSld>
  <p:clrMapOvr>
    <a:masterClrMapping/>
  </p:clrMapOvr>
  <mc:AlternateContent xmlns:mc="http://schemas.openxmlformats.org/markup-compatibility/2006" xmlns:p14="http://schemas.microsoft.com/office/powerpoint/2010/main">
    <mc:Choice Requires="p14">
      <p:transition spd="slow" p14:dur="2000" advTm="3719"/>
    </mc:Choice>
    <mc:Fallback xmlns="">
      <p:transition spd="slow" advTm="371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dirty="0"/>
              <a:t>New and intelligent tools</a:t>
            </a:r>
            <a:endParaRPr lang="en-GB" noProof="0" dirty="0"/>
          </a:p>
        </p:txBody>
      </p:sp>
      <p:sp>
        <p:nvSpPr>
          <p:cNvPr id="3" name="Marcador de Posição de Conteúdo 2"/>
          <p:cNvSpPr>
            <a:spLocks noGrp="1"/>
          </p:cNvSpPr>
          <p:nvPr>
            <p:ph idx="1"/>
          </p:nvPr>
        </p:nvSpPr>
        <p:spPr>
          <a:xfrm>
            <a:off x="1097280" y="1845734"/>
            <a:ext cx="10281920" cy="4212166"/>
          </a:xfrm>
        </p:spPr>
        <p:txBody>
          <a:bodyPr>
            <a:normAutofit/>
          </a:bodyPr>
          <a:lstStyle/>
          <a:p>
            <a:pPr>
              <a:buFont typeface="Wingdings" panose="05000000000000000000" pitchFamily="2" charset="2"/>
              <a:buChar char="q"/>
            </a:pPr>
            <a:r>
              <a:rPr lang="en-GB" dirty="0">
                <a:solidFill>
                  <a:srgbClr val="C00000"/>
                </a:solidFill>
              </a:rPr>
              <a:t> Build better Interactive Translation tools  </a:t>
            </a:r>
          </a:p>
          <a:p>
            <a:pPr lvl="1">
              <a:buFont typeface="Wingdings" panose="05000000000000000000" pitchFamily="2" charset="2"/>
              <a:buChar char="§"/>
            </a:pPr>
            <a:r>
              <a:rPr lang="en-GB" dirty="0"/>
              <a:t> Instead of trying to emulate human actions, apply the best technologies to support translation, revision and editing</a:t>
            </a:r>
          </a:p>
          <a:p>
            <a:pPr>
              <a:buFont typeface="Wingdings" panose="05000000000000000000" pitchFamily="2" charset="2"/>
              <a:buChar char="q"/>
            </a:pPr>
            <a:r>
              <a:rPr lang="en-GB" dirty="0">
                <a:solidFill>
                  <a:srgbClr val="C00000"/>
                </a:solidFill>
              </a:rPr>
              <a:t>  Understand processes and procedures</a:t>
            </a:r>
          </a:p>
          <a:p>
            <a:pPr lvl="1">
              <a:buFont typeface="Wingdings" panose="05000000000000000000" pitchFamily="2" charset="2"/>
              <a:buChar char="§"/>
            </a:pPr>
            <a:r>
              <a:rPr lang="en-GB" dirty="0"/>
              <a:t>  Support specific actions performed by translators</a:t>
            </a:r>
          </a:p>
          <a:p>
            <a:pPr>
              <a:buFont typeface="Wingdings" panose="05000000000000000000" pitchFamily="2" charset="2"/>
              <a:buChar char="q"/>
            </a:pPr>
            <a:r>
              <a:rPr lang="en-GB" dirty="0">
                <a:solidFill>
                  <a:srgbClr val="C00000"/>
                </a:solidFill>
              </a:rPr>
              <a:t>  Manage knowledge  </a:t>
            </a:r>
          </a:p>
          <a:p>
            <a:pPr lvl="1">
              <a:buFont typeface="Wingdings" panose="05000000000000000000" pitchFamily="2" charset="2"/>
              <a:buChar char="§"/>
            </a:pPr>
            <a:r>
              <a:rPr lang="en-GB" dirty="0"/>
              <a:t>  Take advantage of all the knowledge that may be extracted from data collected in operations and actions performed by translators</a:t>
            </a:r>
          </a:p>
          <a:p>
            <a:endParaRPr lang="en-GB" dirty="0"/>
          </a:p>
          <a:p>
            <a:pPr algn="ctr"/>
            <a:r>
              <a:rPr lang="en-GB" sz="3300" dirty="0"/>
              <a:t>KATs = Knowledge-Assisted Translation tools</a:t>
            </a:r>
          </a:p>
          <a:p>
            <a:pPr marL="0" indent="0">
              <a:buNone/>
            </a:pPr>
            <a:endParaRPr lang="en-GB" dirty="0">
              <a:solidFill>
                <a:srgbClr val="FF0000"/>
              </a:solidFill>
            </a:endParaRPr>
          </a:p>
        </p:txBody>
      </p:sp>
      <p:sp>
        <p:nvSpPr>
          <p:cNvPr id="4" name="Marcador de Posição do Número do Diapositivo 3"/>
          <p:cNvSpPr>
            <a:spLocks noGrp="1"/>
          </p:cNvSpPr>
          <p:nvPr>
            <p:ph type="sldNum" sz="quarter" idx="12"/>
          </p:nvPr>
        </p:nvSpPr>
        <p:spPr/>
        <p:txBody>
          <a:bodyPr/>
          <a:lstStyle/>
          <a:p>
            <a:fld id="{6113E31D-E2AB-40D1-8B51-AFA5AFEF393A}" type="slidenum">
              <a:rPr lang="en-US" smtClean="0"/>
              <a:t>25</a:t>
            </a:fld>
            <a:endParaRPr lang="en-US" dirty="0"/>
          </a:p>
        </p:txBody>
      </p:sp>
    </p:spTree>
    <p:custDataLst>
      <p:tags r:id="rId1"/>
    </p:custDataLst>
    <p:extLst>
      <p:ext uri="{BB962C8B-B14F-4D97-AF65-F5344CB8AC3E}">
        <p14:creationId xmlns:p14="http://schemas.microsoft.com/office/powerpoint/2010/main" val="99506938"/>
      </p:ext>
    </p:extLst>
  </p:cSld>
  <p:clrMapOvr>
    <a:masterClrMapping/>
  </p:clrMapOvr>
  <mc:AlternateContent xmlns:mc="http://schemas.openxmlformats.org/markup-compatibility/2006" xmlns:p14="http://schemas.microsoft.com/office/powerpoint/2010/main">
    <mc:Choice Requires="p14">
      <p:transition spd="slow" p14:dur="2000" advTm="49810"/>
    </mc:Choice>
    <mc:Fallback xmlns="">
      <p:transition spd="slow" advTm="4981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r>
              <a:rPr lang="en-GB" dirty="0"/>
              <a:t>Thank you.</a:t>
            </a:r>
          </a:p>
        </p:txBody>
      </p:sp>
      <p:pic>
        <p:nvPicPr>
          <p:cNvPr id="5" name="Imagem 4"/>
          <p:cNvPicPr>
            <a:picLocks noChangeAspect="1"/>
          </p:cNvPicPr>
          <p:nvPr/>
        </p:nvPicPr>
        <p:blipFill>
          <a:blip r:embed="rId2"/>
          <a:stretch>
            <a:fillRect/>
          </a:stretch>
        </p:blipFill>
        <p:spPr>
          <a:xfrm>
            <a:off x="8349925" y="5027120"/>
            <a:ext cx="1905000" cy="981075"/>
          </a:xfrm>
          <a:prstGeom prst="rect">
            <a:avLst/>
          </a:prstGeom>
        </p:spPr>
      </p:pic>
      <p:pic>
        <p:nvPicPr>
          <p:cNvPr id="7" name="Imagem 6"/>
          <p:cNvPicPr>
            <a:picLocks noChangeAspect="1"/>
          </p:cNvPicPr>
          <p:nvPr/>
        </p:nvPicPr>
        <p:blipFill>
          <a:blip r:embed="rId3"/>
          <a:stretch>
            <a:fillRect/>
          </a:stretch>
        </p:blipFill>
        <p:spPr>
          <a:xfrm>
            <a:off x="10444710" y="5094461"/>
            <a:ext cx="1421939" cy="846392"/>
          </a:xfrm>
          <a:prstGeom prst="rect">
            <a:avLst/>
          </a:prstGeom>
        </p:spPr>
      </p:pic>
    </p:spTree>
    <p:extLst>
      <p:ext uri="{BB962C8B-B14F-4D97-AF65-F5344CB8AC3E}">
        <p14:creationId xmlns:p14="http://schemas.microsoft.com/office/powerpoint/2010/main" val="506837277"/>
      </p:ext>
    </p:extLst>
  </p:cSld>
  <p:clrMapOvr>
    <a:masterClrMapping/>
  </p:clrMapOvr>
  <mc:AlternateContent xmlns:mc="http://schemas.openxmlformats.org/markup-compatibility/2006" xmlns:p14="http://schemas.microsoft.com/office/powerpoint/2010/main">
    <mc:Choice Requires="p14">
      <p:transition spd="slow" p14:dur="2000" advTm="16265"/>
    </mc:Choice>
    <mc:Fallback xmlns="">
      <p:transition spd="slow" advTm="16265"/>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noProof="0" dirty="0"/>
              <a:t>The evolution from CATs to KATs</a:t>
            </a:r>
          </a:p>
        </p:txBody>
      </p:sp>
      <p:sp>
        <p:nvSpPr>
          <p:cNvPr id="3" name="Marcador de Posição de Conteúdo 2"/>
          <p:cNvSpPr>
            <a:spLocks noGrp="1"/>
          </p:cNvSpPr>
          <p:nvPr>
            <p:ph idx="1"/>
          </p:nvPr>
        </p:nvSpPr>
        <p:spPr>
          <a:xfrm>
            <a:off x="1097280" y="1845734"/>
            <a:ext cx="10612120" cy="4504266"/>
          </a:xfrm>
        </p:spPr>
        <p:txBody>
          <a:bodyPr>
            <a:normAutofit fontScale="92500" lnSpcReduction="10000"/>
          </a:bodyPr>
          <a:lstStyle/>
          <a:p>
            <a:pPr>
              <a:buFont typeface="Wingdings" panose="05000000000000000000" pitchFamily="2" charset="2"/>
              <a:buChar char="q"/>
            </a:pPr>
            <a:r>
              <a:rPr lang="en-GB" sz="2800" noProof="0" dirty="0"/>
              <a:t>  Translators’ reality</a:t>
            </a:r>
          </a:p>
          <a:p>
            <a:pPr lvl="2">
              <a:buFont typeface="Wingdings" panose="05000000000000000000" pitchFamily="2" charset="2"/>
              <a:buChar char="§"/>
            </a:pPr>
            <a:r>
              <a:rPr lang="en-GB" sz="1800" noProof="0" dirty="0"/>
              <a:t>  Translation, Revision, Post-editing, Project management</a:t>
            </a:r>
          </a:p>
          <a:p>
            <a:pPr lvl="2">
              <a:buFont typeface="Wingdings" panose="05000000000000000000" pitchFamily="2" charset="2"/>
              <a:buChar char="§"/>
            </a:pPr>
            <a:r>
              <a:rPr lang="en-GB" sz="1800" dirty="0"/>
              <a:t>  Constant need for better tools</a:t>
            </a:r>
          </a:p>
          <a:p>
            <a:pPr>
              <a:buFont typeface="Wingdings" panose="05000000000000000000" pitchFamily="2" charset="2"/>
              <a:buChar char="q"/>
            </a:pPr>
            <a:r>
              <a:rPr lang="en-GB" sz="2800" dirty="0"/>
              <a:t>  Specifications for new tools</a:t>
            </a:r>
          </a:p>
          <a:p>
            <a:pPr lvl="2">
              <a:buFont typeface="Wingdings" panose="05000000000000000000" pitchFamily="2" charset="2"/>
              <a:buChar char="§"/>
            </a:pPr>
            <a:r>
              <a:rPr lang="en-GB" sz="1800" dirty="0"/>
              <a:t>  Based on processes and procedures</a:t>
            </a:r>
            <a:endParaRPr lang="en-GB" sz="1800" noProof="0" dirty="0"/>
          </a:p>
          <a:p>
            <a:pPr>
              <a:buFont typeface="Wingdings" panose="05000000000000000000" pitchFamily="2" charset="2"/>
              <a:buChar char="q"/>
            </a:pPr>
            <a:r>
              <a:rPr lang="en-GB" sz="2800" noProof="0" dirty="0"/>
              <a:t>  References</a:t>
            </a:r>
          </a:p>
          <a:p>
            <a:pPr lvl="2">
              <a:buFont typeface="Wingdings" panose="05000000000000000000" pitchFamily="2" charset="2"/>
              <a:buChar char="§"/>
            </a:pPr>
            <a:r>
              <a:rPr lang="en-GB" sz="2200" noProof="0" dirty="0"/>
              <a:t> </a:t>
            </a:r>
            <a:r>
              <a:rPr lang="en-GB" sz="2800" dirty="0"/>
              <a:t>Translation Studies research</a:t>
            </a:r>
          </a:p>
          <a:p>
            <a:pPr lvl="3">
              <a:buFont typeface="Wingdings" panose="05000000000000000000" pitchFamily="2" charset="2"/>
              <a:buChar char="§"/>
            </a:pPr>
            <a:r>
              <a:rPr lang="en-GB" sz="1800" noProof="0" dirty="0"/>
              <a:t> Translation processes</a:t>
            </a:r>
          </a:p>
          <a:p>
            <a:pPr lvl="3">
              <a:buFont typeface="Wingdings" panose="05000000000000000000" pitchFamily="2" charset="2"/>
              <a:buChar char="§"/>
            </a:pPr>
            <a:r>
              <a:rPr lang="en-GB" sz="1800" noProof="0" dirty="0"/>
              <a:t> Translation tools</a:t>
            </a:r>
          </a:p>
          <a:p>
            <a:pPr lvl="2">
              <a:buFont typeface="Wingdings" panose="05000000000000000000" pitchFamily="2" charset="2"/>
              <a:buChar char="§"/>
            </a:pPr>
            <a:r>
              <a:rPr lang="en-GB" sz="2800" dirty="0"/>
              <a:t> C</a:t>
            </a:r>
            <a:r>
              <a:rPr lang="en-GB" sz="2800" noProof="0" dirty="0" err="1"/>
              <a:t>omputer</a:t>
            </a:r>
            <a:r>
              <a:rPr lang="en-GB" sz="2800" noProof="0" dirty="0"/>
              <a:t> Sciences research</a:t>
            </a:r>
          </a:p>
          <a:p>
            <a:pPr lvl="2">
              <a:buFont typeface="Wingdings" panose="05000000000000000000" pitchFamily="2" charset="2"/>
              <a:buChar char="§"/>
            </a:pPr>
            <a:r>
              <a:rPr lang="en-GB" sz="1800" noProof="0" dirty="0"/>
              <a:t>  Machine Translation (MT) -&gt; </a:t>
            </a:r>
            <a:r>
              <a:rPr lang="en-GB" sz="1800" dirty="0"/>
              <a:t>Statistical Machine Translation (</a:t>
            </a:r>
            <a:r>
              <a:rPr lang="en-GB" sz="1800" noProof="0" dirty="0"/>
              <a:t>SMT)</a:t>
            </a:r>
          </a:p>
          <a:p>
            <a:pPr lvl="2">
              <a:buFont typeface="Wingdings" panose="05000000000000000000" pitchFamily="2" charset="2"/>
              <a:buChar char="§"/>
            </a:pPr>
            <a:r>
              <a:rPr lang="en-GB" sz="1800" noProof="0" dirty="0"/>
              <a:t>  Natural Language Processing, Machine Learning, Artificial Intelligence, Augmented Intelligence</a:t>
            </a:r>
          </a:p>
        </p:txBody>
      </p:sp>
      <p:sp>
        <p:nvSpPr>
          <p:cNvPr id="4" name="Marcador de Posição do Número do Diapositivo 3"/>
          <p:cNvSpPr>
            <a:spLocks noGrp="1"/>
          </p:cNvSpPr>
          <p:nvPr>
            <p:ph type="sldNum" sz="quarter" idx="12"/>
          </p:nvPr>
        </p:nvSpPr>
        <p:spPr/>
        <p:txBody>
          <a:bodyPr/>
          <a:lstStyle/>
          <a:p>
            <a:fld id="{6113E31D-E2AB-40D1-8B51-AFA5AFEF393A}" type="slidenum">
              <a:rPr lang="en-US" smtClean="0"/>
              <a:t>3</a:t>
            </a:fld>
            <a:endParaRPr lang="en-US" dirty="0"/>
          </a:p>
        </p:txBody>
      </p:sp>
    </p:spTree>
    <p:extLst>
      <p:ext uri="{BB962C8B-B14F-4D97-AF65-F5344CB8AC3E}">
        <p14:creationId xmlns:p14="http://schemas.microsoft.com/office/powerpoint/2010/main" val="2957210057"/>
      </p:ext>
    </p:extLst>
  </p:cSld>
  <p:clrMapOvr>
    <a:masterClrMapping/>
  </p:clrMapOvr>
  <mc:AlternateContent xmlns:mc="http://schemas.openxmlformats.org/markup-compatibility/2006" xmlns:p14="http://schemas.microsoft.com/office/powerpoint/2010/main">
    <mc:Choice Requires="p14">
      <p:transition spd="slow" p14:dur="2000" advTm="87236"/>
    </mc:Choice>
    <mc:Fallback xmlns="">
      <p:transition spd="slow" advTm="8723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n-GB" sz="7200" dirty="0"/>
              <a:t>Translator’s reality</a:t>
            </a:r>
          </a:p>
        </p:txBody>
      </p:sp>
      <p:pic>
        <p:nvPicPr>
          <p:cNvPr id="3" name="Picture 2"/>
          <p:cNvPicPr>
            <a:picLocks noChangeAspect="1"/>
          </p:cNvPicPr>
          <p:nvPr/>
        </p:nvPicPr>
        <p:blipFill>
          <a:blip r:embed="rId2"/>
          <a:stretch>
            <a:fillRect/>
          </a:stretch>
        </p:blipFill>
        <p:spPr>
          <a:xfrm>
            <a:off x="8606376" y="3652388"/>
            <a:ext cx="3004779" cy="2250684"/>
          </a:xfrm>
          <a:prstGeom prst="rect">
            <a:avLst/>
          </a:prstGeom>
        </p:spPr>
      </p:pic>
    </p:spTree>
    <p:extLst>
      <p:ext uri="{BB962C8B-B14F-4D97-AF65-F5344CB8AC3E}">
        <p14:creationId xmlns:p14="http://schemas.microsoft.com/office/powerpoint/2010/main" val="3557668395"/>
      </p:ext>
    </p:extLst>
  </p:cSld>
  <p:clrMapOvr>
    <a:masterClrMapping/>
  </p:clrMapOvr>
  <mc:AlternateContent xmlns:mc="http://schemas.openxmlformats.org/markup-compatibility/2006" xmlns:p14="http://schemas.microsoft.com/office/powerpoint/2010/main">
    <mc:Choice Requires="p14">
      <p:transition spd="slow" p14:dur="2000" advTm="2687"/>
    </mc:Choice>
    <mc:Fallback xmlns="">
      <p:transition spd="slow" advTm="268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noProof="0" dirty="0"/>
              <a:t>Processes and procedures</a:t>
            </a:r>
          </a:p>
        </p:txBody>
      </p:sp>
      <p:sp>
        <p:nvSpPr>
          <p:cNvPr id="3" name="Marcador de Posição de Conteúdo 2"/>
          <p:cNvSpPr>
            <a:spLocks noGrp="1"/>
          </p:cNvSpPr>
          <p:nvPr>
            <p:ph idx="1"/>
          </p:nvPr>
        </p:nvSpPr>
        <p:spPr>
          <a:xfrm>
            <a:off x="1097280" y="1845734"/>
            <a:ext cx="10662920" cy="4504266"/>
          </a:xfrm>
        </p:spPr>
        <p:txBody>
          <a:bodyPr>
            <a:normAutofit/>
          </a:bodyPr>
          <a:lstStyle/>
          <a:p>
            <a:r>
              <a:rPr lang="en-GB" noProof="0" dirty="0"/>
              <a:t>Three processes</a:t>
            </a:r>
          </a:p>
          <a:p>
            <a:pPr lvl="1">
              <a:buFont typeface="Wingdings" panose="05000000000000000000" pitchFamily="2" charset="2"/>
              <a:buChar char="§"/>
            </a:pPr>
            <a:r>
              <a:rPr lang="en-GB" noProof="0" dirty="0"/>
              <a:t>  Translation</a:t>
            </a:r>
          </a:p>
          <a:p>
            <a:pPr lvl="1">
              <a:buFont typeface="Wingdings" panose="05000000000000000000" pitchFamily="2" charset="2"/>
              <a:buChar char="§"/>
            </a:pPr>
            <a:r>
              <a:rPr lang="en-GB" noProof="0" dirty="0"/>
              <a:t>  Revision</a:t>
            </a:r>
          </a:p>
          <a:p>
            <a:pPr lvl="1">
              <a:buFont typeface="Wingdings" panose="05000000000000000000" pitchFamily="2" charset="2"/>
              <a:buChar char="§"/>
            </a:pPr>
            <a:r>
              <a:rPr lang="en-GB" noProof="0" dirty="0"/>
              <a:t>  Post-editing</a:t>
            </a:r>
          </a:p>
          <a:p>
            <a:r>
              <a:rPr lang="en-GB" dirty="0"/>
              <a:t>Translation process</a:t>
            </a:r>
          </a:p>
          <a:p>
            <a:pPr lvl="1">
              <a:buFont typeface="Wingdings" panose="05000000000000000000" pitchFamily="2" charset="2"/>
              <a:buChar char="§"/>
            </a:pPr>
            <a:r>
              <a:rPr lang="en-GB" dirty="0"/>
              <a:t>  Cognitive approaches</a:t>
            </a:r>
          </a:p>
          <a:p>
            <a:pPr lvl="1">
              <a:buFont typeface="Wingdings" panose="05000000000000000000" pitchFamily="2" charset="2"/>
              <a:buChar char="§"/>
            </a:pPr>
            <a:r>
              <a:rPr lang="en-GB" dirty="0"/>
              <a:t>  Decision – outside the scope of this paper</a:t>
            </a:r>
          </a:p>
          <a:p>
            <a:r>
              <a:rPr lang="en-GB" noProof="0" dirty="0"/>
              <a:t>Four translation procedures/stages</a:t>
            </a:r>
          </a:p>
          <a:p>
            <a:pPr lvl="1">
              <a:buFont typeface="Wingdings" panose="05000000000000000000" pitchFamily="2" charset="2"/>
              <a:buChar char="§"/>
            </a:pPr>
            <a:r>
              <a:rPr lang="en-GB" noProof="0" dirty="0"/>
              <a:t>  Management</a:t>
            </a:r>
          </a:p>
          <a:p>
            <a:pPr lvl="1">
              <a:buFont typeface="Wingdings" panose="05000000000000000000" pitchFamily="2" charset="2"/>
              <a:buChar char="§"/>
            </a:pPr>
            <a:r>
              <a:rPr lang="en-GB" noProof="0" dirty="0"/>
              <a:t>  Research</a:t>
            </a:r>
          </a:p>
          <a:p>
            <a:pPr lvl="1">
              <a:buFont typeface="Wingdings" panose="05000000000000000000" pitchFamily="2" charset="2"/>
              <a:buChar char="§"/>
            </a:pPr>
            <a:r>
              <a:rPr lang="en-GB" noProof="0" dirty="0"/>
              <a:t>  Writing/editing</a:t>
            </a:r>
          </a:p>
          <a:p>
            <a:pPr lvl="1">
              <a:buFont typeface="Wingdings" panose="05000000000000000000" pitchFamily="2" charset="2"/>
              <a:buChar char="§"/>
            </a:pPr>
            <a:r>
              <a:rPr lang="en-GB" noProof="0" dirty="0"/>
              <a:t>  Revising/checking</a:t>
            </a:r>
          </a:p>
          <a:p>
            <a:endParaRPr lang="en-GB" noProof="0" dirty="0"/>
          </a:p>
        </p:txBody>
      </p:sp>
      <p:sp>
        <p:nvSpPr>
          <p:cNvPr id="4" name="Marcador de Posição do Número do Diapositivo 3"/>
          <p:cNvSpPr>
            <a:spLocks noGrp="1"/>
          </p:cNvSpPr>
          <p:nvPr>
            <p:ph type="sldNum" sz="quarter" idx="12"/>
          </p:nvPr>
        </p:nvSpPr>
        <p:spPr/>
        <p:txBody>
          <a:bodyPr/>
          <a:lstStyle/>
          <a:p>
            <a:fld id="{6113E31D-E2AB-40D1-8B51-AFA5AFEF393A}" type="slidenum">
              <a:rPr lang="en-US" smtClean="0"/>
              <a:t>5</a:t>
            </a:fld>
            <a:endParaRPr lang="en-US" dirty="0"/>
          </a:p>
        </p:txBody>
      </p:sp>
    </p:spTree>
    <p:extLst>
      <p:ext uri="{BB962C8B-B14F-4D97-AF65-F5344CB8AC3E}">
        <p14:creationId xmlns:p14="http://schemas.microsoft.com/office/powerpoint/2010/main" val="209329256"/>
      </p:ext>
    </p:extLst>
  </p:cSld>
  <p:clrMapOvr>
    <a:masterClrMapping/>
  </p:clrMapOvr>
  <mc:AlternateContent xmlns:mc="http://schemas.openxmlformats.org/markup-compatibility/2006" xmlns:p14="http://schemas.microsoft.com/office/powerpoint/2010/main">
    <mc:Choice Requires="p14">
      <p:transition spd="slow" p14:dur="2000" advTm="55147"/>
    </mc:Choice>
    <mc:Fallback xmlns="">
      <p:transition spd="slow" advTm="55147"/>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dirty="0"/>
              <a:t>Translating with</a:t>
            </a:r>
            <a:r>
              <a:rPr lang="en-GB" noProof="0" dirty="0"/>
              <a:t> CATs</a:t>
            </a:r>
          </a:p>
        </p:txBody>
      </p:sp>
      <p:sp>
        <p:nvSpPr>
          <p:cNvPr id="3" name="Marcador de Posição de Conteúdo 2"/>
          <p:cNvSpPr>
            <a:spLocks noGrp="1"/>
          </p:cNvSpPr>
          <p:nvPr>
            <p:ph idx="1"/>
          </p:nvPr>
        </p:nvSpPr>
        <p:spPr>
          <a:xfrm>
            <a:off x="1097280" y="1845734"/>
            <a:ext cx="10332720" cy="4466166"/>
          </a:xfrm>
        </p:spPr>
        <p:txBody>
          <a:bodyPr>
            <a:normAutofit/>
          </a:bodyPr>
          <a:lstStyle/>
          <a:p>
            <a:pPr marL="0" indent="0">
              <a:buNone/>
            </a:pPr>
            <a:r>
              <a:rPr lang="en-GB" noProof="0" dirty="0"/>
              <a:t> Translating new segments</a:t>
            </a:r>
          </a:p>
          <a:p>
            <a:pPr lvl="1">
              <a:buFont typeface="Wingdings" panose="05000000000000000000" pitchFamily="2" charset="2"/>
              <a:buChar char="§"/>
            </a:pPr>
            <a:r>
              <a:rPr lang="en-GB" noProof="0" dirty="0"/>
              <a:t>  Support of terminology and concordancers (word-level)</a:t>
            </a:r>
          </a:p>
          <a:p>
            <a:pPr lvl="1">
              <a:buFont typeface="Wingdings" panose="05000000000000000000" pitchFamily="2" charset="2"/>
              <a:buChar char="§"/>
            </a:pPr>
            <a:r>
              <a:rPr lang="en-GB" dirty="0"/>
              <a:t>  Overwriting source text</a:t>
            </a:r>
            <a:endParaRPr lang="en-GB" noProof="0" dirty="0"/>
          </a:p>
          <a:p>
            <a:pPr marL="0" indent="0">
              <a:buNone/>
            </a:pPr>
            <a:r>
              <a:rPr lang="en-GB" noProof="0" dirty="0"/>
              <a:t> Editing fuzzy matches</a:t>
            </a:r>
          </a:p>
          <a:p>
            <a:pPr lvl="1">
              <a:buFont typeface="Wingdings" panose="05000000000000000000" pitchFamily="2" charset="2"/>
              <a:buChar char="§"/>
            </a:pPr>
            <a:r>
              <a:rPr lang="en-GB" noProof="0" dirty="0"/>
              <a:t>  Support by highlighting differences</a:t>
            </a:r>
          </a:p>
          <a:p>
            <a:pPr lvl="1">
              <a:buFont typeface="Wingdings" panose="05000000000000000000" pitchFamily="2" charset="2"/>
              <a:buChar char="§"/>
            </a:pPr>
            <a:r>
              <a:rPr lang="en-GB" dirty="0"/>
              <a:t>  Edit differences on translation suggestion</a:t>
            </a:r>
          </a:p>
          <a:p>
            <a:pPr lvl="1">
              <a:buFont typeface="Wingdings" panose="05000000000000000000" pitchFamily="2" charset="2"/>
              <a:buChar char="§"/>
            </a:pPr>
            <a:r>
              <a:rPr lang="en-GB" dirty="0"/>
              <a:t>  Re-edit when these are repeated in the text</a:t>
            </a:r>
          </a:p>
          <a:p>
            <a:pPr marL="0" indent="0">
              <a:buNone/>
            </a:pPr>
            <a:r>
              <a:rPr lang="en-GB" dirty="0"/>
              <a:t> Checking repeated content</a:t>
            </a:r>
          </a:p>
          <a:p>
            <a:pPr lvl="1">
              <a:buFont typeface="Wingdings" panose="05000000000000000000" pitchFamily="2" charset="2"/>
              <a:buChar char="§"/>
            </a:pPr>
            <a:r>
              <a:rPr lang="en-GB" dirty="0"/>
              <a:t>  Support from the TM (segment-level)</a:t>
            </a:r>
          </a:p>
          <a:p>
            <a:pPr lvl="1">
              <a:buFont typeface="Wingdings" panose="05000000000000000000" pitchFamily="2" charset="2"/>
              <a:buChar char="§"/>
            </a:pPr>
            <a:r>
              <a:rPr lang="en-GB" dirty="0"/>
              <a:t>  Validate or edit</a:t>
            </a:r>
          </a:p>
          <a:p>
            <a:pPr marL="201168" lvl="1" indent="0">
              <a:buNone/>
            </a:pPr>
            <a:endParaRPr lang="en-GB" noProof="0" dirty="0"/>
          </a:p>
          <a:p>
            <a:pPr marL="201168" lvl="1" indent="0">
              <a:buNone/>
            </a:pPr>
            <a:endParaRPr lang="en-GB" noProof="0" dirty="0"/>
          </a:p>
        </p:txBody>
      </p:sp>
      <p:sp>
        <p:nvSpPr>
          <p:cNvPr id="4" name="Marcador de Posição do Número do Diapositivo 3"/>
          <p:cNvSpPr>
            <a:spLocks noGrp="1"/>
          </p:cNvSpPr>
          <p:nvPr>
            <p:ph type="sldNum" sz="quarter" idx="12"/>
          </p:nvPr>
        </p:nvSpPr>
        <p:spPr/>
        <p:txBody>
          <a:bodyPr/>
          <a:lstStyle/>
          <a:p>
            <a:fld id="{6113E31D-E2AB-40D1-8B51-AFA5AFEF393A}" type="slidenum">
              <a:rPr lang="en-US" smtClean="0"/>
              <a:t>6</a:t>
            </a:fld>
            <a:endParaRPr lang="en-US" dirty="0"/>
          </a:p>
        </p:txBody>
      </p:sp>
    </p:spTree>
    <p:custDataLst>
      <p:tags r:id="rId1"/>
    </p:custDataLst>
    <p:extLst>
      <p:ext uri="{BB962C8B-B14F-4D97-AF65-F5344CB8AC3E}">
        <p14:creationId xmlns:p14="http://schemas.microsoft.com/office/powerpoint/2010/main" val="4244211934"/>
      </p:ext>
    </p:extLst>
  </p:cSld>
  <p:clrMapOvr>
    <a:masterClrMapping/>
  </p:clrMapOvr>
  <mc:AlternateContent xmlns:mc="http://schemas.openxmlformats.org/markup-compatibility/2006" xmlns:p14="http://schemas.microsoft.com/office/powerpoint/2010/main">
    <mc:Choice Requires="p14">
      <p:transition spd="slow" p14:dur="2000" advTm="108029"/>
    </mc:Choice>
    <mc:Fallback xmlns="">
      <p:transition spd="slow" advTm="10802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dirty="0"/>
              <a:t>Revising with</a:t>
            </a:r>
            <a:r>
              <a:rPr lang="en-GB" noProof="0" dirty="0"/>
              <a:t> CATs</a:t>
            </a:r>
          </a:p>
        </p:txBody>
      </p:sp>
      <p:sp>
        <p:nvSpPr>
          <p:cNvPr id="3" name="Marcador de Posição de Conteúdo 2"/>
          <p:cNvSpPr>
            <a:spLocks noGrp="1"/>
          </p:cNvSpPr>
          <p:nvPr>
            <p:ph idx="1"/>
          </p:nvPr>
        </p:nvSpPr>
        <p:spPr>
          <a:xfrm>
            <a:off x="1097280" y="1845734"/>
            <a:ext cx="10332720" cy="4466166"/>
          </a:xfrm>
        </p:spPr>
        <p:txBody>
          <a:bodyPr>
            <a:normAutofit/>
          </a:bodyPr>
          <a:lstStyle/>
          <a:p>
            <a:pPr marL="0" indent="0">
              <a:buNone/>
            </a:pPr>
            <a:r>
              <a:rPr lang="en-GB" noProof="0" dirty="0"/>
              <a:t> Read the whole translation</a:t>
            </a:r>
          </a:p>
          <a:p>
            <a:pPr lvl="1">
              <a:buFont typeface="Wingdings" panose="05000000000000000000" pitchFamily="2" charset="2"/>
              <a:buChar char="§"/>
            </a:pPr>
            <a:r>
              <a:rPr lang="en-GB" noProof="0" dirty="0"/>
              <a:t>  Source and target text</a:t>
            </a:r>
          </a:p>
          <a:p>
            <a:pPr lvl="1">
              <a:buFont typeface="Wingdings" panose="05000000000000000000" pitchFamily="2" charset="2"/>
              <a:buChar char="§"/>
            </a:pPr>
            <a:r>
              <a:rPr lang="en-GB" dirty="0"/>
              <a:t>  Check references</a:t>
            </a:r>
            <a:endParaRPr lang="en-GB" noProof="0" dirty="0"/>
          </a:p>
          <a:p>
            <a:pPr marL="0" indent="0">
              <a:buNone/>
            </a:pPr>
            <a:r>
              <a:rPr lang="en-GB" noProof="0" dirty="0"/>
              <a:t> </a:t>
            </a:r>
            <a:r>
              <a:rPr lang="en-GB" dirty="0"/>
              <a:t>Repeat the translation process</a:t>
            </a:r>
            <a:endParaRPr lang="en-GB" noProof="0" dirty="0"/>
          </a:p>
          <a:p>
            <a:pPr lvl="1">
              <a:buFont typeface="Wingdings" panose="05000000000000000000" pitchFamily="2" charset="2"/>
              <a:buChar char="§"/>
            </a:pPr>
            <a:r>
              <a:rPr lang="en-GB" dirty="0"/>
              <a:t>  Validate decisions</a:t>
            </a:r>
          </a:p>
          <a:p>
            <a:pPr lvl="1">
              <a:buFont typeface="Wingdings" panose="05000000000000000000" pitchFamily="2" charset="2"/>
              <a:buChar char="§"/>
            </a:pPr>
            <a:r>
              <a:rPr lang="en-GB" dirty="0"/>
              <a:t>  Decide differently</a:t>
            </a:r>
          </a:p>
          <a:p>
            <a:pPr marL="0" indent="0">
              <a:buNone/>
            </a:pPr>
            <a:r>
              <a:rPr lang="en-GB" dirty="0"/>
              <a:t> Support for revision</a:t>
            </a:r>
          </a:p>
          <a:p>
            <a:pPr lvl="1">
              <a:buFont typeface="Wingdings" panose="05000000000000000000" pitchFamily="2" charset="2"/>
              <a:buChar char="§"/>
            </a:pPr>
            <a:r>
              <a:rPr lang="en-GB" dirty="0"/>
              <a:t>  The same as for translation</a:t>
            </a:r>
          </a:p>
          <a:p>
            <a:pPr lvl="1">
              <a:buFont typeface="Wingdings" panose="05000000000000000000" pitchFamily="2" charset="2"/>
              <a:buChar char="§"/>
            </a:pPr>
            <a:r>
              <a:rPr lang="en-GB" dirty="0"/>
              <a:t>  Terminology, </a:t>
            </a:r>
            <a:r>
              <a:rPr lang="en-GB" dirty="0" err="1"/>
              <a:t>condordances</a:t>
            </a:r>
            <a:endParaRPr lang="en-GB" dirty="0"/>
          </a:p>
          <a:p>
            <a:pPr lvl="1">
              <a:buFont typeface="Wingdings" panose="05000000000000000000" pitchFamily="2" charset="2"/>
              <a:buChar char="§"/>
            </a:pPr>
            <a:r>
              <a:rPr lang="en-GB" dirty="0"/>
              <a:t>  QA checks</a:t>
            </a:r>
          </a:p>
          <a:p>
            <a:pPr lvl="1">
              <a:buFont typeface="Wingdings" panose="05000000000000000000" pitchFamily="2" charset="2"/>
              <a:buChar char="§"/>
            </a:pPr>
            <a:r>
              <a:rPr lang="en-GB" dirty="0"/>
              <a:t>  Maintain reference material</a:t>
            </a:r>
          </a:p>
          <a:p>
            <a:pPr marL="201168" lvl="1" indent="0">
              <a:buNone/>
            </a:pPr>
            <a:endParaRPr lang="en-GB" noProof="0" dirty="0"/>
          </a:p>
          <a:p>
            <a:pPr marL="201168" lvl="1" indent="0">
              <a:buNone/>
            </a:pPr>
            <a:endParaRPr lang="en-GB" noProof="0" dirty="0"/>
          </a:p>
        </p:txBody>
      </p:sp>
      <p:sp>
        <p:nvSpPr>
          <p:cNvPr id="4" name="Marcador de Posição do Número do Diapositivo 3"/>
          <p:cNvSpPr>
            <a:spLocks noGrp="1"/>
          </p:cNvSpPr>
          <p:nvPr>
            <p:ph type="sldNum" sz="quarter" idx="12"/>
          </p:nvPr>
        </p:nvSpPr>
        <p:spPr/>
        <p:txBody>
          <a:bodyPr/>
          <a:lstStyle/>
          <a:p>
            <a:fld id="{6113E31D-E2AB-40D1-8B51-AFA5AFEF393A}" type="slidenum">
              <a:rPr lang="en-US" smtClean="0"/>
              <a:t>7</a:t>
            </a:fld>
            <a:endParaRPr lang="en-US" dirty="0"/>
          </a:p>
        </p:txBody>
      </p:sp>
    </p:spTree>
    <p:custDataLst>
      <p:tags r:id="rId1"/>
    </p:custDataLst>
    <p:extLst>
      <p:ext uri="{BB962C8B-B14F-4D97-AF65-F5344CB8AC3E}">
        <p14:creationId xmlns:p14="http://schemas.microsoft.com/office/powerpoint/2010/main" val="1297648172"/>
      </p:ext>
    </p:extLst>
  </p:cSld>
  <p:clrMapOvr>
    <a:masterClrMapping/>
  </p:clrMapOvr>
  <mc:AlternateContent xmlns:mc="http://schemas.openxmlformats.org/markup-compatibility/2006" xmlns:p14="http://schemas.microsoft.com/office/powerpoint/2010/main">
    <mc:Choice Requires="p14">
      <p:transition spd="slow" p14:dur="2000" advTm="108029"/>
    </mc:Choice>
    <mc:Fallback xmlns="">
      <p:transition spd="slow" advTm="10802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dirty="0"/>
              <a:t>Post-editing with CATs</a:t>
            </a:r>
          </a:p>
        </p:txBody>
      </p:sp>
      <p:sp>
        <p:nvSpPr>
          <p:cNvPr id="3" name="Marcador de Posição de Conteúdo 2"/>
          <p:cNvSpPr>
            <a:spLocks noGrp="1"/>
          </p:cNvSpPr>
          <p:nvPr>
            <p:ph idx="1"/>
          </p:nvPr>
        </p:nvSpPr>
        <p:spPr>
          <a:xfrm>
            <a:off x="812800" y="1866900"/>
            <a:ext cx="10845800" cy="4686300"/>
          </a:xfrm>
        </p:spPr>
        <p:txBody>
          <a:bodyPr>
            <a:normAutofit fontScale="92500" lnSpcReduction="20000"/>
          </a:bodyPr>
          <a:lstStyle/>
          <a:p>
            <a:pPr marL="0" indent="0">
              <a:buNone/>
            </a:pPr>
            <a:r>
              <a:rPr lang="en-GB" sz="2100" dirty="0"/>
              <a:t> Translating new segments</a:t>
            </a:r>
          </a:p>
          <a:p>
            <a:pPr lvl="1">
              <a:buFont typeface="Wingdings" panose="05000000000000000000" pitchFamily="2" charset="2"/>
              <a:buChar char="§"/>
            </a:pPr>
            <a:r>
              <a:rPr lang="en-GB" sz="1900" dirty="0"/>
              <a:t> </a:t>
            </a:r>
            <a:r>
              <a:rPr lang="en-GB" sz="1900" dirty="0">
                <a:solidFill>
                  <a:srgbClr val="C00000"/>
                </a:solidFill>
              </a:rPr>
              <a:t>MT translation hypothesis replaces the source text</a:t>
            </a:r>
          </a:p>
          <a:p>
            <a:pPr lvl="1">
              <a:buFont typeface="Wingdings" panose="05000000000000000000" pitchFamily="2" charset="2"/>
              <a:buChar char="§"/>
            </a:pPr>
            <a:r>
              <a:rPr lang="en-GB" sz="1900" dirty="0"/>
              <a:t> Support of terminology and concordancers (word-level) </a:t>
            </a:r>
          </a:p>
          <a:p>
            <a:pPr lvl="1">
              <a:buFont typeface="Wingdings" panose="05000000000000000000" pitchFamily="2" charset="2"/>
              <a:buChar char="§"/>
            </a:pPr>
            <a:r>
              <a:rPr lang="en-GB" sz="1900" dirty="0"/>
              <a:t> </a:t>
            </a:r>
            <a:r>
              <a:rPr lang="en-GB" sz="1900" dirty="0">
                <a:solidFill>
                  <a:srgbClr val="C00000"/>
                </a:solidFill>
              </a:rPr>
              <a:t>Editing by overwriting the translation hypothesis</a:t>
            </a:r>
          </a:p>
          <a:p>
            <a:pPr marL="0" indent="0">
              <a:buNone/>
            </a:pPr>
            <a:r>
              <a:rPr lang="en-GB" sz="2100" dirty="0"/>
              <a:t> Editing fuzzy matches</a:t>
            </a:r>
          </a:p>
          <a:p>
            <a:pPr lvl="1">
              <a:buFont typeface="Wingdings" panose="05000000000000000000" pitchFamily="2" charset="2"/>
              <a:buChar char="§"/>
            </a:pPr>
            <a:r>
              <a:rPr lang="en-GB" sz="1900" dirty="0"/>
              <a:t> Support by highlighting differences</a:t>
            </a:r>
          </a:p>
          <a:p>
            <a:pPr lvl="1">
              <a:buFont typeface="Wingdings" panose="05000000000000000000" pitchFamily="2" charset="2"/>
              <a:buChar char="§"/>
            </a:pPr>
            <a:r>
              <a:rPr lang="en-GB" sz="1900" dirty="0"/>
              <a:t> Edit differences on translation suggestion</a:t>
            </a:r>
          </a:p>
          <a:p>
            <a:pPr lvl="1">
              <a:buFont typeface="Wingdings" panose="05000000000000000000" pitchFamily="2" charset="2"/>
              <a:buChar char="§"/>
            </a:pPr>
            <a:r>
              <a:rPr lang="en-GB" sz="2000" dirty="0"/>
              <a:t> Re-edit when these are repeated in the text</a:t>
            </a:r>
            <a:endParaRPr lang="en-GB" sz="1900" dirty="0"/>
          </a:p>
          <a:p>
            <a:pPr marL="0" indent="0">
              <a:buNone/>
            </a:pPr>
            <a:r>
              <a:rPr lang="en-GB" sz="2100" dirty="0"/>
              <a:t> Checking repeated content</a:t>
            </a:r>
          </a:p>
          <a:p>
            <a:pPr lvl="1">
              <a:buFont typeface="Wingdings" panose="05000000000000000000" pitchFamily="2" charset="2"/>
              <a:buChar char="§"/>
            </a:pPr>
            <a:r>
              <a:rPr lang="en-GB" sz="1900" dirty="0"/>
              <a:t> Support from the TM (segment-level)</a:t>
            </a:r>
          </a:p>
          <a:p>
            <a:pPr lvl="1">
              <a:buFont typeface="Wingdings" panose="05000000000000000000" pitchFamily="2" charset="2"/>
              <a:buChar char="§"/>
            </a:pPr>
            <a:r>
              <a:rPr lang="en-GB" sz="1900" dirty="0"/>
              <a:t> Validate or edit</a:t>
            </a:r>
          </a:p>
          <a:p>
            <a:pPr marL="457200" lvl="1" indent="0">
              <a:buNone/>
            </a:pPr>
            <a:endParaRPr lang="en-GB" sz="1900" dirty="0"/>
          </a:p>
          <a:p>
            <a:pPr marL="0" indent="0">
              <a:buNone/>
            </a:pPr>
            <a:r>
              <a:rPr lang="en-GB" sz="2100" dirty="0">
                <a:solidFill>
                  <a:srgbClr val="C00000"/>
                </a:solidFill>
              </a:rPr>
              <a:t>There is no specific support</a:t>
            </a:r>
            <a:r>
              <a:rPr lang="en-GB" sz="2100" dirty="0"/>
              <a:t> for Post-editing or Editing:</a:t>
            </a:r>
          </a:p>
          <a:p>
            <a:pPr lvl="1">
              <a:buFont typeface="Wingdings" panose="05000000000000000000" pitchFamily="2" charset="2"/>
              <a:buChar char="§"/>
            </a:pPr>
            <a:r>
              <a:rPr lang="en-GB" sz="1900" dirty="0">
                <a:solidFill>
                  <a:srgbClr val="C00000"/>
                </a:solidFill>
              </a:rPr>
              <a:t>  Post-edited segments </a:t>
            </a:r>
            <a:r>
              <a:rPr lang="en-GB" sz="1900" dirty="0"/>
              <a:t>have the same CAT word-level support as in the translation process</a:t>
            </a:r>
          </a:p>
          <a:p>
            <a:pPr lvl="1">
              <a:buFont typeface="Wingdings" panose="05000000000000000000" pitchFamily="2" charset="2"/>
              <a:buChar char="§"/>
            </a:pPr>
            <a:r>
              <a:rPr lang="en-GB" sz="1900" dirty="0">
                <a:solidFill>
                  <a:srgbClr val="C00000"/>
                </a:solidFill>
              </a:rPr>
              <a:t>  Fuzzy matches</a:t>
            </a:r>
            <a:r>
              <a:rPr lang="en-GB" sz="1900" dirty="0"/>
              <a:t>, which have most of the editing effort, still only have the CAT tool “difference highlight” support</a:t>
            </a:r>
          </a:p>
          <a:p>
            <a:endParaRPr lang="en-GB" dirty="0"/>
          </a:p>
        </p:txBody>
      </p:sp>
      <p:sp>
        <p:nvSpPr>
          <p:cNvPr id="4" name="Marcador de Posição do Número do Diapositivo 3"/>
          <p:cNvSpPr>
            <a:spLocks noGrp="1"/>
          </p:cNvSpPr>
          <p:nvPr>
            <p:ph type="sldNum" sz="quarter" idx="12"/>
          </p:nvPr>
        </p:nvSpPr>
        <p:spPr/>
        <p:txBody>
          <a:bodyPr/>
          <a:lstStyle/>
          <a:p>
            <a:fld id="{6113E31D-E2AB-40D1-8B51-AFA5AFEF393A}" type="slidenum">
              <a:rPr lang="en-US" smtClean="0"/>
              <a:t>8</a:t>
            </a:fld>
            <a:endParaRPr lang="en-US" dirty="0"/>
          </a:p>
        </p:txBody>
      </p:sp>
    </p:spTree>
    <p:custDataLst>
      <p:tags r:id="rId1"/>
    </p:custDataLst>
    <p:extLst>
      <p:ext uri="{BB962C8B-B14F-4D97-AF65-F5344CB8AC3E}">
        <p14:creationId xmlns:p14="http://schemas.microsoft.com/office/powerpoint/2010/main" val="3789391173"/>
      </p:ext>
    </p:extLst>
  </p:cSld>
  <p:clrMapOvr>
    <a:masterClrMapping/>
  </p:clrMapOvr>
  <mc:AlternateContent xmlns:mc="http://schemas.openxmlformats.org/markup-compatibility/2006" xmlns:p14="http://schemas.microsoft.com/office/powerpoint/2010/main">
    <mc:Choice Requires="p14">
      <p:transition spd="slow" p14:dur="2000" advTm="126158"/>
    </mc:Choice>
    <mc:Fallback xmlns="">
      <p:transition spd="slow" advTm="12615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dirty="0"/>
              <a:t>Advanced support in CATs</a:t>
            </a:r>
          </a:p>
        </p:txBody>
      </p:sp>
      <p:sp>
        <p:nvSpPr>
          <p:cNvPr id="3" name="Marcador de Posição de Conteúdo 2"/>
          <p:cNvSpPr>
            <a:spLocks noGrp="1"/>
          </p:cNvSpPr>
          <p:nvPr>
            <p:ph idx="1"/>
          </p:nvPr>
        </p:nvSpPr>
        <p:spPr>
          <a:xfrm>
            <a:off x="1097280" y="1845734"/>
            <a:ext cx="10396220" cy="4770966"/>
          </a:xfrm>
        </p:spPr>
        <p:txBody>
          <a:bodyPr>
            <a:normAutofit fontScale="92500" lnSpcReduction="20000"/>
          </a:bodyPr>
          <a:lstStyle/>
          <a:p>
            <a:pPr marL="0" indent="0">
              <a:buNone/>
            </a:pPr>
            <a:r>
              <a:rPr lang="en-GB" dirty="0"/>
              <a:t> QA, spelling and grammar checks</a:t>
            </a:r>
          </a:p>
          <a:p>
            <a:pPr lvl="1">
              <a:buFont typeface="Wingdings" panose="05000000000000000000" pitchFamily="2" charset="2"/>
              <a:buChar char="§"/>
            </a:pPr>
            <a:r>
              <a:rPr lang="en-GB" dirty="0"/>
              <a:t>Non-linguistic details  </a:t>
            </a:r>
          </a:p>
          <a:p>
            <a:pPr lvl="1">
              <a:buFont typeface="Wingdings" panose="05000000000000000000" pitchFamily="2" charset="2"/>
              <a:buChar char="§"/>
            </a:pPr>
            <a:r>
              <a:rPr lang="en-GB" dirty="0"/>
              <a:t>Based on word processors</a:t>
            </a:r>
          </a:p>
          <a:p>
            <a:pPr marL="0" indent="0">
              <a:buNone/>
            </a:pPr>
            <a:r>
              <a:rPr lang="en-GB" dirty="0"/>
              <a:t> Predictive writing</a:t>
            </a:r>
          </a:p>
          <a:p>
            <a:pPr lvl="1">
              <a:buFont typeface="Wingdings" panose="05000000000000000000" pitchFamily="2" charset="2"/>
              <a:buChar char="§"/>
            </a:pPr>
            <a:r>
              <a:rPr lang="en-GB" dirty="0"/>
              <a:t>  Auto text suggestions, based on terminology or bilingual databases</a:t>
            </a:r>
          </a:p>
          <a:p>
            <a:pPr marL="0" indent="0">
              <a:buNone/>
            </a:pPr>
            <a:r>
              <a:rPr lang="en-GB" dirty="0"/>
              <a:t> Web search simplified</a:t>
            </a:r>
          </a:p>
          <a:p>
            <a:pPr lvl="1">
              <a:buFont typeface="Wingdings" panose="05000000000000000000" pitchFamily="2" charset="2"/>
              <a:buChar char="§"/>
            </a:pPr>
            <a:r>
              <a:rPr lang="en-GB" dirty="0"/>
              <a:t>  Embedded web favourite lists</a:t>
            </a:r>
          </a:p>
          <a:p>
            <a:pPr marL="0" indent="0">
              <a:buNone/>
            </a:pPr>
            <a:r>
              <a:rPr lang="en-GB" dirty="0"/>
              <a:t> Fuzzy match composition</a:t>
            </a:r>
          </a:p>
          <a:p>
            <a:pPr lvl="1">
              <a:buFont typeface="Wingdings" panose="05000000000000000000" pitchFamily="2" charset="2"/>
              <a:buChar char="§"/>
            </a:pPr>
            <a:r>
              <a:rPr lang="en-GB" dirty="0"/>
              <a:t>  Create translation suggestions from fragments</a:t>
            </a:r>
          </a:p>
          <a:p>
            <a:pPr marL="0" indent="0">
              <a:buNone/>
            </a:pPr>
            <a:r>
              <a:rPr lang="en-GB" dirty="0"/>
              <a:t> Project management</a:t>
            </a:r>
          </a:p>
          <a:p>
            <a:pPr lvl="1">
              <a:buFont typeface="Wingdings" panose="05000000000000000000" pitchFamily="2" charset="2"/>
              <a:buChar char="§"/>
            </a:pPr>
            <a:r>
              <a:rPr lang="en-GB" dirty="0"/>
              <a:t>  Package together texts, TMs and </a:t>
            </a:r>
            <a:r>
              <a:rPr lang="en-GB" dirty="0" err="1"/>
              <a:t>Termbases</a:t>
            </a:r>
            <a:endParaRPr lang="en-GB" dirty="0"/>
          </a:p>
          <a:p>
            <a:pPr lvl="1">
              <a:buFont typeface="Wingdings" panose="05000000000000000000" pitchFamily="2" charset="2"/>
              <a:buChar char="§"/>
            </a:pPr>
            <a:r>
              <a:rPr lang="en-GB" dirty="0"/>
              <a:t>  Control productivity, quality, etc.</a:t>
            </a:r>
          </a:p>
          <a:p>
            <a:pPr lvl="1">
              <a:buFont typeface="Wingdings" panose="05000000000000000000" pitchFamily="2" charset="2"/>
              <a:buChar char="§"/>
            </a:pPr>
            <a:endParaRPr lang="en-GB" dirty="0"/>
          </a:p>
          <a:p>
            <a:pPr marL="0" indent="0">
              <a:buNone/>
            </a:pPr>
            <a:r>
              <a:rPr lang="en-GB" dirty="0"/>
              <a:t>Beyond CATs: Web and MT tools</a:t>
            </a:r>
          </a:p>
          <a:p>
            <a:pPr lvl="1">
              <a:buFont typeface="Wingdings" panose="05000000000000000000" pitchFamily="2" charset="2"/>
              <a:buChar char="§"/>
            </a:pPr>
            <a:r>
              <a:rPr lang="en-GB" dirty="0"/>
              <a:t>Interactive Machine Translation</a:t>
            </a:r>
          </a:p>
          <a:p>
            <a:pPr marL="0" indent="0">
              <a:buNone/>
            </a:pPr>
            <a:endParaRPr lang="en-GB" dirty="0"/>
          </a:p>
        </p:txBody>
      </p:sp>
      <p:sp>
        <p:nvSpPr>
          <p:cNvPr id="4" name="Marcador de Posição do Número do Diapositivo 3"/>
          <p:cNvSpPr>
            <a:spLocks noGrp="1"/>
          </p:cNvSpPr>
          <p:nvPr>
            <p:ph type="sldNum" sz="quarter" idx="12"/>
          </p:nvPr>
        </p:nvSpPr>
        <p:spPr/>
        <p:txBody>
          <a:bodyPr/>
          <a:lstStyle/>
          <a:p>
            <a:fld id="{6113E31D-E2AB-40D1-8B51-AFA5AFEF393A}" type="slidenum">
              <a:rPr lang="en-US" smtClean="0"/>
              <a:t>9</a:t>
            </a:fld>
            <a:endParaRPr lang="en-US" dirty="0"/>
          </a:p>
        </p:txBody>
      </p:sp>
    </p:spTree>
    <p:extLst>
      <p:ext uri="{BB962C8B-B14F-4D97-AF65-F5344CB8AC3E}">
        <p14:creationId xmlns:p14="http://schemas.microsoft.com/office/powerpoint/2010/main" val="2200498928"/>
      </p:ext>
    </p:extLst>
  </p:cSld>
  <p:clrMapOvr>
    <a:masterClrMapping/>
  </p:clrMapOvr>
  <mc:AlternateContent xmlns:mc="http://schemas.openxmlformats.org/markup-compatibility/2006" xmlns:p14="http://schemas.microsoft.com/office/powerpoint/2010/main">
    <mc:Choice Requires="p14">
      <p:transition spd="slow" p14:dur="2000" advTm="94413"/>
    </mc:Choice>
    <mc:Fallback xmlns="">
      <p:transition spd="slow" advTm="9441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7.3|23.4|43.9"/>
</p:tagLst>
</file>

<file path=ppt/tags/tag2.xml><?xml version="1.0" encoding="utf-8"?>
<p:tagLst xmlns:a="http://schemas.openxmlformats.org/drawingml/2006/main" xmlns:r="http://schemas.openxmlformats.org/officeDocument/2006/relationships" xmlns:p="http://schemas.openxmlformats.org/presentationml/2006/main">
  <p:tag name="TIMING" val="|7.3|23.4|43.9"/>
</p:tagLst>
</file>

<file path=ppt/tags/tag3.xml><?xml version="1.0" encoding="utf-8"?>
<p:tagLst xmlns:a="http://schemas.openxmlformats.org/drawingml/2006/main" xmlns:r="http://schemas.openxmlformats.org/officeDocument/2006/relationships" xmlns:p="http://schemas.openxmlformats.org/presentationml/2006/main">
  <p:tag name="TIMING" val="|26|51.3|15.3|8.6"/>
</p:tagLst>
</file>

<file path=ppt/tags/tag4.xml><?xml version="1.0" encoding="utf-8"?>
<p:tagLst xmlns:a="http://schemas.openxmlformats.org/drawingml/2006/main" xmlns:r="http://schemas.openxmlformats.org/officeDocument/2006/relationships" xmlns:p="http://schemas.openxmlformats.org/presentationml/2006/main">
  <p:tag name="TIMING" val="|2.2|15.3|14.3|29.7"/>
</p:tagLst>
</file>

<file path=ppt/tags/tag5.xml><?xml version="1.0" encoding="utf-8"?>
<p:tagLst xmlns:a="http://schemas.openxmlformats.org/drawingml/2006/main" xmlns:r="http://schemas.openxmlformats.org/officeDocument/2006/relationships" xmlns:p="http://schemas.openxmlformats.org/presentationml/2006/main">
  <p:tag name="TIMING" val="|0.8|17.5|12.7"/>
</p:tagLst>
</file>

<file path=ppt/tags/tag6.xml><?xml version="1.0" encoding="utf-8"?>
<p:tagLst xmlns:a="http://schemas.openxmlformats.org/drawingml/2006/main" xmlns:r="http://schemas.openxmlformats.org/officeDocument/2006/relationships" xmlns:p="http://schemas.openxmlformats.org/presentationml/2006/main">
  <p:tag name="TIMING" val="|3.6"/>
</p:tagLst>
</file>

<file path=ppt/tags/tag7.xml><?xml version="1.0" encoding="utf-8"?>
<p:tagLst xmlns:a="http://schemas.openxmlformats.org/drawingml/2006/main" xmlns:r="http://schemas.openxmlformats.org/officeDocument/2006/relationships" xmlns:p="http://schemas.openxmlformats.org/presentationml/2006/main">
  <p:tag name="TIMING" val="|3.4|12.2|17.9|11"/>
</p:tagLst>
</file>

<file path=ppt/theme/theme1.xml><?xml version="1.0" encoding="utf-8"?>
<a:theme xmlns:a="http://schemas.openxmlformats.org/drawingml/2006/main" name="Retrospetiva">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1190</TotalTime>
  <Words>1640</Words>
  <Application>Microsoft Office PowerPoint</Application>
  <PresentationFormat>Widescreen</PresentationFormat>
  <Paragraphs>311</Paragraphs>
  <Slides>26</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Calibri</vt:lpstr>
      <vt:lpstr>Calibri Light</vt:lpstr>
      <vt:lpstr>PMingLiU</vt:lpstr>
      <vt:lpstr>Times New Roman</vt:lpstr>
      <vt:lpstr>Wingdings</vt:lpstr>
      <vt:lpstr>Retrospetiva</vt:lpstr>
      <vt:lpstr>From CATs to KATs</vt:lpstr>
      <vt:lpstr>CAT – Computer-Assisted Translation  KAT – Knowledge-Assisted Translation</vt:lpstr>
      <vt:lpstr>The evolution from CATs to KATs</vt:lpstr>
      <vt:lpstr>Translator’s reality</vt:lpstr>
      <vt:lpstr>Processes and procedures</vt:lpstr>
      <vt:lpstr>Translating with CATs</vt:lpstr>
      <vt:lpstr>Revising with CATs</vt:lpstr>
      <vt:lpstr>Post-editing with CATs</vt:lpstr>
      <vt:lpstr>Advanced support in CATs</vt:lpstr>
      <vt:lpstr>Recommended specifications for new tools</vt:lpstr>
      <vt:lpstr>4 procedures/stages</vt:lpstr>
      <vt:lpstr>1) Management</vt:lpstr>
      <vt:lpstr>MDS representation</vt:lpstr>
      <vt:lpstr>Graph-based approach</vt:lpstr>
      <vt:lpstr>2) Translator’s research</vt:lpstr>
      <vt:lpstr>Research – knowledge base</vt:lpstr>
      <vt:lpstr>3) Writing/editing</vt:lpstr>
      <vt:lpstr>PowerPoint Presentation</vt:lpstr>
      <vt:lpstr>PowerPoint Presentation</vt:lpstr>
      <vt:lpstr>Interactive MOVEMENT</vt:lpstr>
      <vt:lpstr>Interactive REPLACEMENT</vt:lpstr>
      <vt:lpstr>4) Revising and checking</vt:lpstr>
      <vt:lpstr>Support to revision/checking</vt:lpstr>
      <vt:lpstr>How did we get here?</vt:lpstr>
      <vt:lpstr>New and intelligent tools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CATs to KATs</dc:title>
  <dc:creator>Felix do Carmo</dc:creator>
  <cp:lastModifiedBy>Félix Carmo</cp:lastModifiedBy>
  <cp:revision>51</cp:revision>
  <dcterms:created xsi:type="dcterms:W3CDTF">2016-09-26T11:53:21Z</dcterms:created>
  <dcterms:modified xsi:type="dcterms:W3CDTF">2016-11-18T11:31:52Z</dcterms:modified>
</cp:coreProperties>
</file>